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1" r:id="rId14"/>
    <p:sldId id="269" r:id="rId15"/>
    <p:sldId id="268"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BBE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0" d="100"/>
          <a:sy n="110" d="100"/>
        </p:scale>
        <p:origin x="5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de-DE"/>
              <a:t>Mastertitelformat bearbeiten</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12/3/2024</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‹Nr.›</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12/3/2024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12/3/2024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de-DE"/>
              <a:t>Mastertitelformat bearbeiten</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12/3/2024</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‹Nr.›</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12/3/2024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12/3/2024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12/3/2024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12/3/2024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de-DE"/>
              <a:t>Mastertitelformat bearbeiten</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8" name="Date Placeholder 7"/>
          <p:cNvSpPr>
            <a:spLocks noGrp="1"/>
          </p:cNvSpPr>
          <p:nvPr>
            <p:ph type="dt" sz="half" idx="10"/>
          </p:nvPr>
        </p:nvSpPr>
        <p:spPr/>
        <p:txBody>
          <a:bodyPr/>
          <a:lstStyle/>
          <a:p>
            <a:fld id="{1CF131DD-A141-4471-BCF9-C6073EDD7E20}" type="datetimeFigureOut">
              <a:rPr lang="en-US" dirty="0"/>
              <a:t>12/3/2024</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‹Nr.›</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12/3/2024</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‹Nr.›</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40">
          <a:fgClr>
            <a:srgbClr val="49BBE9"/>
          </a:fgClr>
          <a:bgClr>
            <a:srgbClr val="FFFFCC"/>
          </a:bgClr>
        </a:patt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12/3/2024</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89C24-5525-427B-B22A-EA76C148E132}"/>
              </a:ext>
            </a:extLst>
          </p:cNvPr>
          <p:cNvSpPr>
            <a:spLocks noGrp="1"/>
          </p:cNvSpPr>
          <p:nvPr>
            <p:ph type="ctrTitle"/>
          </p:nvPr>
        </p:nvSpPr>
        <p:spPr/>
        <p:txBody>
          <a:bodyPr/>
          <a:lstStyle/>
          <a:p>
            <a:r>
              <a:rPr lang="de-DE" dirty="0">
                <a:latin typeface="GrundschriftBildungshaus"/>
              </a:rPr>
              <a:t>Einschulung</a:t>
            </a:r>
            <a:br>
              <a:rPr lang="de-DE" dirty="0">
                <a:latin typeface="GrundschriftBildungshaus" pitchFamily="50" charset="0"/>
              </a:rPr>
            </a:br>
            <a:r>
              <a:rPr lang="de-DE" dirty="0">
                <a:latin typeface="GrundschriftBildungshaus"/>
              </a:rPr>
              <a:t>2025/2026</a:t>
            </a:r>
            <a:endParaRPr lang="de-DE" dirty="0">
              <a:latin typeface="GrundschriftBildungshaus" pitchFamily="50" charset="0"/>
            </a:endParaRPr>
          </a:p>
        </p:txBody>
      </p:sp>
      <p:sp>
        <p:nvSpPr>
          <p:cNvPr id="3" name="Untertitel 2">
            <a:extLst>
              <a:ext uri="{FF2B5EF4-FFF2-40B4-BE49-F238E27FC236}">
                <a16:creationId xmlns:a16="http://schemas.microsoft.com/office/drawing/2014/main" id="{4D3775D4-EDB9-4840-8F08-B4053F0455F2}"/>
              </a:ext>
            </a:extLst>
          </p:cNvPr>
          <p:cNvSpPr>
            <a:spLocks noGrp="1"/>
          </p:cNvSpPr>
          <p:nvPr>
            <p:ph type="subTitle" idx="1"/>
          </p:nvPr>
        </p:nvSpPr>
        <p:spPr>
          <a:xfrm>
            <a:off x="1562099" y="4682062"/>
            <a:ext cx="9211917" cy="764581"/>
          </a:xfrm>
        </p:spPr>
        <p:txBody>
          <a:bodyPr>
            <a:normAutofit lnSpcReduction="10000"/>
          </a:bodyPr>
          <a:lstStyle/>
          <a:p>
            <a:r>
              <a:rPr lang="de-DE" dirty="0"/>
              <a:t>Grund- und Mittelschule Neuhof an der Zenn</a:t>
            </a:r>
          </a:p>
          <a:p>
            <a:r>
              <a:rPr lang="de-DE" dirty="0"/>
              <a:t>Schulstraße 16a</a:t>
            </a:r>
          </a:p>
          <a:p>
            <a:r>
              <a:rPr lang="de-DE" dirty="0"/>
              <a:t>90616 Neuhof an der Zenn</a:t>
            </a:r>
          </a:p>
        </p:txBody>
      </p:sp>
    </p:spTree>
    <p:extLst>
      <p:ext uri="{BB962C8B-B14F-4D97-AF65-F5344CB8AC3E}">
        <p14:creationId xmlns:p14="http://schemas.microsoft.com/office/powerpoint/2010/main" val="3135264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7CFE69E-7AC2-40AB-BD9A-F7A8BD86A7AF}"/>
              </a:ext>
            </a:extLst>
          </p:cNvPr>
          <p:cNvSpPr>
            <a:spLocks noGrp="1"/>
          </p:cNvSpPr>
          <p:nvPr>
            <p:ph type="title"/>
          </p:nvPr>
        </p:nvSpPr>
        <p:spPr>
          <a:xfrm>
            <a:off x="9173851" y="131976"/>
            <a:ext cx="2666214" cy="1404594"/>
          </a:xfrm>
        </p:spPr>
        <p:txBody>
          <a:bodyPr/>
          <a:lstStyle/>
          <a:p>
            <a:r>
              <a:rPr lang="de-DE" dirty="0">
                <a:latin typeface="Grundschrift" panose="00000500000000000000" pitchFamily="2" charset="0"/>
              </a:rPr>
              <a:t>Auf der Toilette</a:t>
            </a:r>
            <a:br>
              <a:rPr lang="de-DE" dirty="0">
                <a:latin typeface="Grundschrift" panose="00000500000000000000" pitchFamily="2" charset="0"/>
              </a:rPr>
            </a:br>
            <a:endParaRPr lang="de-DE" dirty="0"/>
          </a:p>
        </p:txBody>
      </p:sp>
      <p:sp>
        <p:nvSpPr>
          <p:cNvPr id="5" name="Inhaltsplatzhalter 4">
            <a:extLst>
              <a:ext uri="{FF2B5EF4-FFF2-40B4-BE49-F238E27FC236}">
                <a16:creationId xmlns:a16="http://schemas.microsoft.com/office/drawing/2014/main" id="{90093DDA-404F-4205-B5C8-A4E8432848C5}"/>
              </a:ext>
            </a:extLst>
          </p:cNvPr>
          <p:cNvSpPr>
            <a:spLocks noGrp="1"/>
          </p:cNvSpPr>
          <p:nvPr>
            <p:ph idx="1"/>
          </p:nvPr>
        </p:nvSpPr>
        <p:spPr>
          <a:xfrm>
            <a:off x="685800" y="609599"/>
            <a:ext cx="7892592" cy="5847761"/>
          </a:xfrm>
        </p:spPr>
        <p:txBody>
          <a:bodyPr vert="horz" lIns="91440" tIns="45720" rIns="91440" bIns="45720" rtlCol="0" anchor="t">
            <a:normAutofit/>
          </a:bodyPr>
          <a:lstStyle/>
          <a:p>
            <a:endParaRPr lang="de-DE" sz="2800" dirty="0">
              <a:latin typeface="Grundschrift"/>
            </a:endParaRPr>
          </a:p>
          <a:p>
            <a:pPr>
              <a:buClr>
                <a:srgbClr val="262626"/>
              </a:buClr>
            </a:pPr>
            <a:r>
              <a:rPr lang="de-DE" sz="2800" dirty="0">
                <a:latin typeface="Grundschrift"/>
              </a:rPr>
              <a:t>Geh rechtzeitig. </a:t>
            </a:r>
            <a:br>
              <a:rPr lang="en-US" dirty="0"/>
            </a:br>
            <a:endParaRPr lang="de-DE" sz="2800">
              <a:latin typeface="Grundschrift" panose="00000500000000000000" pitchFamily="2" charset="0"/>
            </a:endParaRPr>
          </a:p>
          <a:p>
            <a:r>
              <a:rPr lang="de-DE" sz="2800" dirty="0">
                <a:latin typeface="Grundschrift"/>
              </a:rPr>
              <a:t>Wasche deine Hände.</a:t>
            </a:r>
            <a:br>
              <a:rPr lang="en-US" dirty="0"/>
            </a:br>
            <a:endParaRPr lang="de-DE" sz="2800" dirty="0">
              <a:latin typeface="Grundschrift" panose="00000500000000000000" pitchFamily="2" charset="0"/>
            </a:endParaRPr>
          </a:p>
          <a:p>
            <a:r>
              <a:rPr lang="de-DE" sz="2800" dirty="0">
                <a:latin typeface="Grundschrift"/>
              </a:rPr>
              <a:t>Hinterlasse das Klo sauber.</a:t>
            </a:r>
            <a:br>
              <a:rPr lang="de-DE" sz="2800" dirty="0">
                <a:latin typeface="Grundschrift"/>
              </a:rPr>
            </a:br>
            <a:br>
              <a:rPr lang="de-DE" sz="2800" dirty="0">
                <a:latin typeface="Grundschrift"/>
              </a:rPr>
            </a:br>
            <a:r>
              <a:rPr lang="de-DE" sz="2800" dirty="0">
                <a:latin typeface="Grundschrift"/>
              </a:rPr>
              <a:t>(Klobürste benutzen, nicht zu viel Toilettenpapier benutzen, Toilettenpapier in das Klo werfen, spülen)</a:t>
            </a:r>
            <a:br>
              <a:rPr lang="en-US" dirty="0"/>
            </a:br>
            <a:endParaRPr lang="de-DE" sz="2800" dirty="0">
              <a:latin typeface="Grundschrift"/>
            </a:endParaRPr>
          </a:p>
          <a:p>
            <a:r>
              <a:rPr lang="de-DE" sz="2800" dirty="0">
                <a:latin typeface="Grundschrift"/>
              </a:rPr>
              <a:t>Geh deinen Weg leise und zügig, damit du andere nicht im Unterricht störst</a:t>
            </a:r>
          </a:p>
          <a:p>
            <a:pPr marL="0" indent="0">
              <a:buNone/>
            </a:pPr>
            <a:endParaRPr lang="de-DE" sz="4800" dirty="0">
              <a:latin typeface="Grundschrift" panose="00000500000000000000" pitchFamily="2" charset="0"/>
            </a:endParaRPr>
          </a:p>
        </p:txBody>
      </p:sp>
      <p:pic>
        <p:nvPicPr>
          <p:cNvPr id="2" name="Grafik 1">
            <a:extLst>
              <a:ext uri="{FF2B5EF4-FFF2-40B4-BE49-F238E27FC236}">
                <a16:creationId xmlns:a16="http://schemas.microsoft.com/office/drawing/2014/main" id="{5C53B5F7-EF71-48EB-B825-643F10DA9EDF}"/>
              </a:ext>
            </a:extLst>
          </p:cNvPr>
          <p:cNvPicPr>
            <a:picLocks noChangeAspect="1"/>
          </p:cNvPicPr>
          <p:nvPr/>
        </p:nvPicPr>
        <p:blipFill>
          <a:blip r:embed="rId2"/>
          <a:stretch>
            <a:fillRect/>
          </a:stretch>
        </p:blipFill>
        <p:spPr>
          <a:xfrm>
            <a:off x="9199228" y="1536570"/>
            <a:ext cx="2587042" cy="4599187"/>
          </a:xfrm>
          <a:prstGeom prst="rect">
            <a:avLst/>
          </a:prstGeom>
        </p:spPr>
      </p:pic>
    </p:spTree>
    <p:extLst>
      <p:ext uri="{BB962C8B-B14F-4D97-AF65-F5344CB8AC3E}">
        <p14:creationId xmlns:p14="http://schemas.microsoft.com/office/powerpoint/2010/main" val="385470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DB236E8-F5C9-4ADA-9594-5E4E2DB46E40}"/>
              </a:ext>
            </a:extLst>
          </p:cNvPr>
          <p:cNvSpPr>
            <a:spLocks noGrp="1"/>
          </p:cNvSpPr>
          <p:nvPr>
            <p:ph type="title"/>
          </p:nvPr>
        </p:nvSpPr>
        <p:spPr/>
        <p:txBody>
          <a:bodyPr/>
          <a:lstStyle/>
          <a:p>
            <a:pPr algn="ctr"/>
            <a:r>
              <a:rPr lang="de-DE" dirty="0"/>
              <a:t>Jetzt ist die Schule aus</a:t>
            </a:r>
          </a:p>
        </p:txBody>
      </p:sp>
      <p:sp>
        <p:nvSpPr>
          <p:cNvPr id="6" name="Textplatzhalter 5">
            <a:extLst>
              <a:ext uri="{FF2B5EF4-FFF2-40B4-BE49-F238E27FC236}">
                <a16:creationId xmlns:a16="http://schemas.microsoft.com/office/drawing/2014/main" id="{D6064980-B264-4824-BDFB-1AF27E152500}"/>
              </a:ext>
            </a:extLst>
          </p:cNvPr>
          <p:cNvSpPr>
            <a:spLocks noGrp="1"/>
          </p:cNvSpPr>
          <p:nvPr>
            <p:ph type="body" idx="1"/>
          </p:nvPr>
        </p:nvSpPr>
        <p:spPr>
          <a:xfrm>
            <a:off x="240290" y="2074334"/>
            <a:ext cx="4754880" cy="640080"/>
          </a:xfrm>
        </p:spPr>
        <p:txBody>
          <a:bodyPr/>
          <a:lstStyle/>
          <a:p>
            <a:r>
              <a:rPr lang="de-DE" dirty="0"/>
              <a:t>Du fährst mit dem Bus heim</a:t>
            </a:r>
          </a:p>
        </p:txBody>
      </p:sp>
      <p:sp>
        <p:nvSpPr>
          <p:cNvPr id="8" name="Textplatzhalter 7">
            <a:extLst>
              <a:ext uri="{FF2B5EF4-FFF2-40B4-BE49-F238E27FC236}">
                <a16:creationId xmlns:a16="http://schemas.microsoft.com/office/drawing/2014/main" id="{81489545-9971-4668-8287-399A999461C0}"/>
              </a:ext>
            </a:extLst>
          </p:cNvPr>
          <p:cNvSpPr>
            <a:spLocks noGrp="1"/>
          </p:cNvSpPr>
          <p:nvPr>
            <p:ph type="body" sz="quarter" idx="3"/>
          </p:nvPr>
        </p:nvSpPr>
        <p:spPr>
          <a:xfrm>
            <a:off x="7196830" y="2065006"/>
            <a:ext cx="4754880" cy="640080"/>
          </a:xfrm>
        </p:spPr>
        <p:txBody>
          <a:bodyPr/>
          <a:lstStyle/>
          <a:p>
            <a:r>
              <a:rPr lang="de-DE" dirty="0"/>
              <a:t>Du läufst nach Hause</a:t>
            </a:r>
          </a:p>
        </p:txBody>
      </p:sp>
      <p:sp>
        <p:nvSpPr>
          <p:cNvPr id="14" name="Textplatzhalter 5">
            <a:extLst>
              <a:ext uri="{FF2B5EF4-FFF2-40B4-BE49-F238E27FC236}">
                <a16:creationId xmlns:a16="http://schemas.microsoft.com/office/drawing/2014/main" id="{018F8D19-F170-4667-8F96-36F54A3C62ED}"/>
              </a:ext>
            </a:extLst>
          </p:cNvPr>
          <p:cNvSpPr txBox="1">
            <a:spLocks/>
          </p:cNvSpPr>
          <p:nvPr/>
        </p:nvSpPr>
        <p:spPr>
          <a:xfrm>
            <a:off x="132383" y="4330902"/>
            <a:ext cx="4754880" cy="640080"/>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0"/>
              </a:spcBef>
              <a:spcAft>
                <a:spcPts val="0"/>
              </a:spcAft>
              <a:buClr>
                <a:schemeClr val="tx1">
                  <a:lumMod val="85000"/>
                  <a:lumOff val="15000"/>
                </a:schemeClr>
              </a:buClr>
              <a:buFont typeface="Garamond" pitchFamily="18" charset="0"/>
              <a:buNone/>
              <a:defRPr sz="1900" b="0" kern="1200">
                <a:solidFill>
                  <a:schemeClr val="tx2"/>
                </a:solidFill>
                <a:latin typeface="+mn-lt"/>
                <a:ea typeface="+mn-ea"/>
                <a:cs typeface="+mn-cs"/>
              </a:defRPr>
            </a:lvl1pPr>
            <a:lvl2pPr marL="457200" indent="0" algn="l" defTabSz="914400" rtl="0" eaLnBrk="1" latinLnBrk="0" hangingPunct="1">
              <a:lnSpc>
                <a:spcPct val="100000"/>
              </a:lnSpc>
              <a:spcBef>
                <a:spcPts val="500"/>
              </a:spcBef>
              <a:buClr>
                <a:schemeClr val="tx1">
                  <a:lumMod val="85000"/>
                  <a:lumOff val="15000"/>
                </a:schemeClr>
              </a:buClr>
              <a:buFont typeface="Garamond" pitchFamily="18" charset="0"/>
              <a:buNone/>
              <a:defRPr sz="1900" b="1"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chemeClr val="tx1">
                  <a:lumMod val="85000"/>
                  <a:lumOff val="15000"/>
                </a:schemeClr>
              </a:buClr>
              <a:buFont typeface="Garamond" pitchFamily="18" charset="0"/>
              <a:buNone/>
              <a:defRPr sz="1800" b="1"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chemeClr val="tx1">
                  <a:lumMod val="85000"/>
                  <a:lumOff val="15000"/>
                </a:schemeClr>
              </a:buClr>
              <a:buFont typeface="Garamond" pitchFamily="18" charset="0"/>
              <a:buNone/>
              <a:defRPr sz="1600" b="1"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chemeClr val="tx1">
                  <a:lumMod val="85000"/>
                  <a:lumOff val="15000"/>
                </a:schemeClr>
              </a:buClr>
              <a:buFont typeface="Garamond" pitchFamily="18" charset="0"/>
              <a:buNone/>
              <a:defRPr sz="1600" b="1" kern="1200">
                <a:solidFill>
                  <a:schemeClr val="tx1"/>
                </a:solidFill>
                <a:latin typeface="+mn-lt"/>
                <a:ea typeface="+mn-ea"/>
                <a:cs typeface="+mn-cs"/>
              </a:defRPr>
            </a:lvl5pPr>
            <a:lvl6pPr marL="2286000" indent="0" algn="l" defTabSz="914400" rtl="0" eaLnBrk="1" latinLnBrk="0" hangingPunct="1">
              <a:lnSpc>
                <a:spcPct val="100000"/>
              </a:lnSpc>
              <a:spcBef>
                <a:spcPts val="500"/>
              </a:spcBef>
              <a:buClr>
                <a:schemeClr val="tx1">
                  <a:lumMod val="85000"/>
                  <a:lumOff val="15000"/>
                </a:schemeClr>
              </a:buClr>
              <a:buFont typeface="Garamond" pitchFamily="18" charset="0"/>
              <a:buNone/>
              <a:defRPr sz="1600" b="1" kern="1200">
                <a:solidFill>
                  <a:schemeClr val="tx1"/>
                </a:solidFill>
                <a:latin typeface="+mn-lt"/>
                <a:ea typeface="+mn-ea"/>
                <a:cs typeface="+mn-cs"/>
              </a:defRPr>
            </a:lvl6pPr>
            <a:lvl7pPr marL="2743200" indent="0" algn="l" defTabSz="914400" rtl="0" eaLnBrk="1" latinLnBrk="0" hangingPunct="1">
              <a:lnSpc>
                <a:spcPct val="100000"/>
              </a:lnSpc>
              <a:spcBef>
                <a:spcPts val="500"/>
              </a:spcBef>
              <a:buClr>
                <a:schemeClr val="tx1">
                  <a:lumMod val="85000"/>
                  <a:lumOff val="15000"/>
                </a:schemeClr>
              </a:buClr>
              <a:buFont typeface="Garamond" pitchFamily="18" charset="0"/>
              <a:buNone/>
              <a:defRPr sz="1600" b="1" kern="1200">
                <a:solidFill>
                  <a:schemeClr val="tx1"/>
                </a:solidFill>
                <a:latin typeface="+mn-lt"/>
                <a:ea typeface="+mn-ea"/>
                <a:cs typeface="+mn-cs"/>
              </a:defRPr>
            </a:lvl7pPr>
            <a:lvl8pPr marL="3200400" indent="0" algn="l" defTabSz="914400" rtl="0" eaLnBrk="1" latinLnBrk="0" hangingPunct="1">
              <a:lnSpc>
                <a:spcPct val="100000"/>
              </a:lnSpc>
              <a:spcBef>
                <a:spcPts val="500"/>
              </a:spcBef>
              <a:buClr>
                <a:schemeClr val="tx1">
                  <a:lumMod val="85000"/>
                  <a:lumOff val="15000"/>
                </a:schemeClr>
              </a:buClr>
              <a:buFont typeface="Garamond" pitchFamily="18" charset="0"/>
              <a:buNone/>
              <a:defRPr sz="1600" b="1" kern="1200">
                <a:solidFill>
                  <a:schemeClr val="tx1"/>
                </a:solidFill>
                <a:latin typeface="+mn-lt"/>
                <a:ea typeface="+mn-ea"/>
                <a:cs typeface="+mn-cs"/>
              </a:defRPr>
            </a:lvl8pPr>
            <a:lvl9pPr marL="3657600" indent="0" algn="l" defTabSz="914400" rtl="0" eaLnBrk="1" latinLnBrk="0" hangingPunct="1">
              <a:lnSpc>
                <a:spcPct val="100000"/>
              </a:lnSpc>
              <a:spcBef>
                <a:spcPts val="500"/>
              </a:spcBef>
              <a:buClr>
                <a:schemeClr val="tx1">
                  <a:lumMod val="85000"/>
                  <a:lumOff val="15000"/>
                </a:schemeClr>
              </a:buClr>
              <a:buFont typeface="Garamond" pitchFamily="18" charset="0"/>
              <a:buNone/>
              <a:defRPr sz="1600" b="1" kern="1200">
                <a:solidFill>
                  <a:schemeClr val="tx1"/>
                </a:solidFill>
                <a:latin typeface="+mn-lt"/>
                <a:ea typeface="+mn-ea"/>
                <a:cs typeface="+mn-cs"/>
              </a:defRPr>
            </a:lvl9pPr>
          </a:lstStyle>
          <a:p>
            <a:r>
              <a:rPr lang="de-DE" dirty="0"/>
              <a:t>Du gehst in den Hort</a:t>
            </a:r>
          </a:p>
        </p:txBody>
      </p:sp>
      <p:pic>
        <p:nvPicPr>
          <p:cNvPr id="2" name="Grafik 1">
            <a:extLst>
              <a:ext uri="{FF2B5EF4-FFF2-40B4-BE49-F238E27FC236}">
                <a16:creationId xmlns:a16="http://schemas.microsoft.com/office/drawing/2014/main" id="{D3CCAA1F-4FA3-4A05-94A8-9C29959F1AB6}"/>
              </a:ext>
            </a:extLst>
          </p:cNvPr>
          <p:cNvPicPr>
            <a:picLocks noChangeAspect="1"/>
          </p:cNvPicPr>
          <p:nvPr/>
        </p:nvPicPr>
        <p:blipFill>
          <a:blip r:embed="rId2"/>
          <a:stretch>
            <a:fillRect/>
          </a:stretch>
        </p:blipFill>
        <p:spPr>
          <a:xfrm>
            <a:off x="4198594" y="2630240"/>
            <a:ext cx="2857500" cy="2857500"/>
          </a:xfrm>
          <a:prstGeom prst="rect">
            <a:avLst/>
          </a:prstGeom>
        </p:spPr>
      </p:pic>
      <p:sp>
        <p:nvSpPr>
          <p:cNvPr id="12" name="Sprechblase: rechteckig mit abgerundeten Ecken 11">
            <a:extLst>
              <a:ext uri="{FF2B5EF4-FFF2-40B4-BE49-F238E27FC236}">
                <a16:creationId xmlns:a16="http://schemas.microsoft.com/office/drawing/2014/main" id="{2C9F2E8B-8AF8-42F7-A22F-A33445264500}"/>
              </a:ext>
            </a:extLst>
          </p:cNvPr>
          <p:cNvSpPr/>
          <p:nvPr/>
        </p:nvSpPr>
        <p:spPr>
          <a:xfrm>
            <a:off x="7332576" y="2705086"/>
            <a:ext cx="4000014" cy="2450970"/>
          </a:xfrm>
          <a:prstGeom prst="wedgeRoundRectCallout">
            <a:avLst>
              <a:gd name="adj1" fmla="val -75007"/>
              <a:gd name="adj2" fmla="val 147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Laufe zügig nach Hause. Auf dem Weg hast du vielleicht die Gelegenheit, mit Freunden über deinen Schultag zu sprechen und dich auszutauschen.</a:t>
            </a:r>
          </a:p>
        </p:txBody>
      </p:sp>
      <p:sp>
        <p:nvSpPr>
          <p:cNvPr id="13" name="Sprechblase: rechteckig mit abgerundeten Ecken 12">
            <a:extLst>
              <a:ext uri="{FF2B5EF4-FFF2-40B4-BE49-F238E27FC236}">
                <a16:creationId xmlns:a16="http://schemas.microsoft.com/office/drawing/2014/main" id="{8C7BEF1E-DD57-43C6-90EB-B584B672CFDC}"/>
              </a:ext>
            </a:extLst>
          </p:cNvPr>
          <p:cNvSpPr/>
          <p:nvPr/>
        </p:nvSpPr>
        <p:spPr>
          <a:xfrm>
            <a:off x="1283759" y="5062676"/>
            <a:ext cx="3308809" cy="1366887"/>
          </a:xfrm>
          <a:prstGeom prst="wedgeRoundRectCallout">
            <a:avLst>
              <a:gd name="adj1" fmla="val 62517"/>
              <a:gd name="adj2" fmla="val -845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Nimm alle Sachen mit und gehe zügig in den Hort.</a:t>
            </a:r>
          </a:p>
        </p:txBody>
      </p:sp>
      <p:sp>
        <p:nvSpPr>
          <p:cNvPr id="11" name="Sprechblase: rechteckig mit abgerundeten Ecken 10">
            <a:extLst>
              <a:ext uri="{FF2B5EF4-FFF2-40B4-BE49-F238E27FC236}">
                <a16:creationId xmlns:a16="http://schemas.microsoft.com/office/drawing/2014/main" id="{471CEB37-2056-49B2-9115-0C7F2206AA0A}"/>
              </a:ext>
            </a:extLst>
          </p:cNvPr>
          <p:cNvSpPr/>
          <p:nvPr/>
        </p:nvSpPr>
        <p:spPr>
          <a:xfrm>
            <a:off x="424205" y="2846495"/>
            <a:ext cx="3308809" cy="1366887"/>
          </a:xfrm>
          <a:prstGeom prst="wedgeRoundRectCallout">
            <a:avLst>
              <a:gd name="adj1" fmla="val 80834"/>
              <a:gd name="adj2" fmla="val 1977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Halte die Regeln an der Bushaltestelle ein (nicht drängeln oder schubsen).</a:t>
            </a:r>
          </a:p>
        </p:txBody>
      </p:sp>
    </p:spTree>
    <p:extLst>
      <p:ext uri="{BB962C8B-B14F-4D97-AF65-F5344CB8AC3E}">
        <p14:creationId xmlns:p14="http://schemas.microsoft.com/office/powerpoint/2010/main" val="61798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423C404D-4FB5-478F-AFEC-9FBD0C2DABF4}"/>
              </a:ext>
            </a:extLst>
          </p:cNvPr>
          <p:cNvSpPr>
            <a:spLocks noGrp="1"/>
          </p:cNvSpPr>
          <p:nvPr>
            <p:ph type="title"/>
          </p:nvPr>
        </p:nvSpPr>
        <p:spPr>
          <a:xfrm>
            <a:off x="988646" y="349517"/>
            <a:ext cx="10058400" cy="1371600"/>
          </a:xfrm>
        </p:spPr>
        <p:txBody>
          <a:bodyPr>
            <a:normAutofit/>
          </a:bodyPr>
          <a:lstStyle/>
          <a:p>
            <a:r>
              <a:rPr lang="de-DE">
                <a:latin typeface="Grundschrift"/>
              </a:rPr>
              <a:t>Nach der Schule ...</a:t>
            </a:r>
          </a:p>
        </p:txBody>
      </p:sp>
      <p:sp>
        <p:nvSpPr>
          <p:cNvPr id="8" name="Inhaltsplatzhalter 7">
            <a:extLst>
              <a:ext uri="{FF2B5EF4-FFF2-40B4-BE49-F238E27FC236}">
                <a16:creationId xmlns:a16="http://schemas.microsoft.com/office/drawing/2014/main" id="{17D95E4A-DCB2-4D4A-94A0-CAFF8B9892D1}"/>
              </a:ext>
            </a:extLst>
          </p:cNvPr>
          <p:cNvSpPr>
            <a:spLocks noGrp="1"/>
          </p:cNvSpPr>
          <p:nvPr>
            <p:ph idx="1"/>
          </p:nvPr>
        </p:nvSpPr>
        <p:spPr>
          <a:xfrm>
            <a:off x="1066800" y="2103120"/>
            <a:ext cx="7775542" cy="3213598"/>
          </a:xfrm>
        </p:spPr>
        <p:txBody>
          <a:bodyPr vert="horz" lIns="91440" tIns="45720" rIns="91440" bIns="45720" rtlCol="0" anchor="t">
            <a:normAutofit/>
          </a:bodyPr>
          <a:lstStyle/>
          <a:p>
            <a:pPr>
              <a:lnSpc>
                <a:spcPct val="200000"/>
              </a:lnSpc>
            </a:pPr>
            <a:r>
              <a:rPr lang="de-DE" sz="2000" dirty="0">
                <a:latin typeface="Grundschrift" panose="00000500000000000000" pitchFamily="2" charset="0"/>
              </a:rPr>
              <a:t>Mittagessen</a:t>
            </a:r>
          </a:p>
          <a:p>
            <a:pPr>
              <a:lnSpc>
                <a:spcPct val="200000"/>
              </a:lnSpc>
            </a:pPr>
            <a:r>
              <a:rPr lang="de-DE" sz="2000" dirty="0">
                <a:latin typeface="Grundschrift" panose="00000500000000000000" pitchFamily="2" charset="0"/>
              </a:rPr>
              <a:t>Kurze Pause</a:t>
            </a:r>
          </a:p>
          <a:p>
            <a:pPr>
              <a:lnSpc>
                <a:spcPct val="110000"/>
              </a:lnSpc>
            </a:pPr>
            <a:r>
              <a:rPr lang="de-DE" sz="2000">
                <a:latin typeface="Grundschrift"/>
              </a:rPr>
              <a:t>Hausaufgaben erledigen und die Schultasche  </a:t>
            </a:r>
            <a:br>
              <a:rPr lang="de-DE" sz="2000" dirty="0">
                <a:latin typeface="Grundschrift"/>
              </a:rPr>
            </a:br>
            <a:r>
              <a:rPr lang="de-DE" sz="2000">
                <a:latin typeface="Grundschrift"/>
              </a:rPr>
              <a:t>für morgen packen</a:t>
            </a:r>
          </a:p>
          <a:p>
            <a:pPr>
              <a:lnSpc>
                <a:spcPct val="200000"/>
              </a:lnSpc>
            </a:pPr>
            <a:r>
              <a:rPr lang="de-DE" sz="2000" dirty="0">
                <a:latin typeface="Grundschrift" panose="00000500000000000000" pitchFamily="2" charset="0"/>
              </a:rPr>
              <a:t>Spielen und an die frische Luft gehen…</a:t>
            </a:r>
          </a:p>
          <a:p>
            <a:endParaRPr lang="de-DE" dirty="0"/>
          </a:p>
          <a:p>
            <a:pPr marL="0" indent="0">
              <a:buNone/>
            </a:pPr>
            <a:endParaRPr lang="de-DE" dirty="0"/>
          </a:p>
        </p:txBody>
      </p:sp>
      <p:pic>
        <p:nvPicPr>
          <p:cNvPr id="2" name="Grafik 1">
            <a:extLst>
              <a:ext uri="{FF2B5EF4-FFF2-40B4-BE49-F238E27FC236}">
                <a16:creationId xmlns:a16="http://schemas.microsoft.com/office/drawing/2014/main" id="{215A2D07-8159-484D-A935-1EDCB6EE1EB3}"/>
              </a:ext>
            </a:extLst>
          </p:cNvPr>
          <p:cNvPicPr>
            <a:picLocks noChangeAspect="1"/>
          </p:cNvPicPr>
          <p:nvPr/>
        </p:nvPicPr>
        <p:blipFill>
          <a:blip r:embed="rId2"/>
          <a:stretch>
            <a:fillRect/>
          </a:stretch>
        </p:blipFill>
        <p:spPr>
          <a:xfrm>
            <a:off x="9116046" y="930965"/>
            <a:ext cx="2472980" cy="4396409"/>
          </a:xfrm>
          <a:prstGeom prst="rect">
            <a:avLst/>
          </a:prstGeom>
        </p:spPr>
      </p:pic>
      <p:pic>
        <p:nvPicPr>
          <p:cNvPr id="9" name="Grafik 8">
            <a:extLst>
              <a:ext uri="{FF2B5EF4-FFF2-40B4-BE49-F238E27FC236}">
                <a16:creationId xmlns:a16="http://schemas.microsoft.com/office/drawing/2014/main" id="{F89A7B6A-E908-4686-AC2B-164D64F0C94C}"/>
              </a:ext>
            </a:extLst>
          </p:cNvPr>
          <p:cNvPicPr>
            <a:picLocks noChangeAspect="1"/>
          </p:cNvPicPr>
          <p:nvPr/>
        </p:nvPicPr>
        <p:blipFill>
          <a:blip r:embed="rId3"/>
          <a:stretch>
            <a:fillRect/>
          </a:stretch>
        </p:blipFill>
        <p:spPr>
          <a:xfrm>
            <a:off x="6751478" y="1607506"/>
            <a:ext cx="2322777" cy="2505673"/>
          </a:xfrm>
          <a:prstGeom prst="rect">
            <a:avLst/>
          </a:prstGeom>
        </p:spPr>
      </p:pic>
      <p:pic>
        <p:nvPicPr>
          <p:cNvPr id="10" name="Grafik 9">
            <a:extLst>
              <a:ext uri="{FF2B5EF4-FFF2-40B4-BE49-F238E27FC236}">
                <a16:creationId xmlns:a16="http://schemas.microsoft.com/office/drawing/2014/main" id="{82B166AC-28A7-4B2F-A025-0F09D100EEB8}"/>
              </a:ext>
            </a:extLst>
          </p:cNvPr>
          <p:cNvPicPr>
            <a:picLocks noChangeAspect="1"/>
          </p:cNvPicPr>
          <p:nvPr/>
        </p:nvPicPr>
        <p:blipFill>
          <a:blip r:embed="rId4"/>
          <a:stretch>
            <a:fillRect/>
          </a:stretch>
        </p:blipFill>
        <p:spPr>
          <a:xfrm>
            <a:off x="6512828" y="3709919"/>
            <a:ext cx="2603218" cy="2810500"/>
          </a:xfrm>
          <a:prstGeom prst="rect">
            <a:avLst/>
          </a:prstGeom>
        </p:spPr>
      </p:pic>
    </p:spTree>
    <p:extLst>
      <p:ext uri="{BB962C8B-B14F-4D97-AF65-F5344CB8AC3E}">
        <p14:creationId xmlns:p14="http://schemas.microsoft.com/office/powerpoint/2010/main" val="337639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5FE541-38CC-4D28-8BE8-795FA99FE851}"/>
              </a:ext>
            </a:extLst>
          </p:cNvPr>
          <p:cNvSpPr>
            <a:spLocks noGrp="1"/>
          </p:cNvSpPr>
          <p:nvPr>
            <p:ph type="title"/>
          </p:nvPr>
        </p:nvSpPr>
        <p:spPr/>
        <p:txBody>
          <a:bodyPr/>
          <a:lstStyle/>
          <a:p>
            <a:r>
              <a:rPr lang="de-DE" dirty="0"/>
              <a:t>Informationen zum Schulbeginn</a:t>
            </a:r>
          </a:p>
        </p:txBody>
      </p:sp>
      <p:sp>
        <p:nvSpPr>
          <p:cNvPr id="3" name="Inhaltsplatzhalter 2">
            <a:extLst>
              <a:ext uri="{FF2B5EF4-FFF2-40B4-BE49-F238E27FC236}">
                <a16:creationId xmlns:a16="http://schemas.microsoft.com/office/drawing/2014/main" id="{DDEAAECA-1725-44A8-874D-F21FA9DE2ADE}"/>
              </a:ext>
            </a:extLst>
          </p:cNvPr>
          <p:cNvSpPr>
            <a:spLocks noGrp="1"/>
          </p:cNvSpPr>
          <p:nvPr>
            <p:ph idx="1"/>
          </p:nvPr>
        </p:nvSpPr>
        <p:spPr/>
        <p:txBody>
          <a:bodyPr vert="horz" lIns="91440" tIns="45720" rIns="91440" bIns="45720" rtlCol="0" anchor="t">
            <a:normAutofit fontScale="85000" lnSpcReduction="20000"/>
          </a:bodyPr>
          <a:lstStyle/>
          <a:p>
            <a:endParaRPr lang="de-DE" sz="2400" dirty="0"/>
          </a:p>
          <a:p>
            <a:r>
              <a:rPr lang="de-DE" sz="2400" dirty="0"/>
              <a:t>Der erste Schultag ist der 16. </a:t>
            </a:r>
            <a:r>
              <a:rPr lang="de-DE" sz="2400"/>
              <a:t>September 2025.</a:t>
            </a:r>
            <a:endParaRPr lang="de-DE" sz="2400" dirty="0"/>
          </a:p>
          <a:p>
            <a:pPr>
              <a:buClr>
                <a:srgbClr val="262626"/>
              </a:buClr>
            </a:pPr>
            <a:endParaRPr lang="de-DE" sz="2400" dirty="0"/>
          </a:p>
          <a:p>
            <a:r>
              <a:rPr lang="de-DE" sz="2400" dirty="0"/>
              <a:t>Über die Klasseneinteilung und Lehrkraft der ersten Klasse können wir Sie leider erst kurz vor Schulbeginn informieren.</a:t>
            </a:r>
            <a:br>
              <a:rPr lang="de-DE" sz="2400" dirty="0"/>
            </a:br>
            <a:endParaRPr lang="de-DE" sz="2400" dirty="0"/>
          </a:p>
          <a:p>
            <a:r>
              <a:rPr lang="de-DE" sz="2400" dirty="0"/>
              <a:t>Sie erhalten dann auch eine Materialliste, der Sie entnehmen können, was Sie für den Schulbeginn besorgt haben sollten. Für die Besorgungen erhalten Sie entsprechend Zeit – nicht alles muss am ersten Schultag in der Büchi sein.</a:t>
            </a:r>
            <a:br>
              <a:rPr lang="de-DE" sz="2400" dirty="0"/>
            </a:br>
            <a:endParaRPr lang="de-DE" sz="2400" dirty="0"/>
          </a:p>
          <a:p>
            <a:r>
              <a:rPr lang="de-DE" sz="2400" dirty="0"/>
              <a:t>Auch alle näheren Informationen zum ersten Schultag erhalten Sie rechtzeitig vorher.</a:t>
            </a:r>
          </a:p>
          <a:p>
            <a:pPr marL="0" indent="0">
              <a:buNone/>
            </a:pPr>
            <a:r>
              <a:rPr lang="de-DE" dirty="0"/>
              <a:t> </a:t>
            </a:r>
          </a:p>
        </p:txBody>
      </p:sp>
    </p:spTree>
    <p:extLst>
      <p:ext uri="{BB962C8B-B14F-4D97-AF65-F5344CB8AC3E}">
        <p14:creationId xmlns:p14="http://schemas.microsoft.com/office/powerpoint/2010/main" val="3482902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98DA405-94E0-441F-A9A5-E527C3272742}"/>
              </a:ext>
            </a:extLst>
          </p:cNvPr>
          <p:cNvSpPr>
            <a:spLocks noGrp="1"/>
          </p:cNvSpPr>
          <p:nvPr>
            <p:ph type="title"/>
          </p:nvPr>
        </p:nvSpPr>
        <p:spPr>
          <a:xfrm>
            <a:off x="516835" y="371061"/>
            <a:ext cx="11251095" cy="1417982"/>
          </a:xfrm>
        </p:spPr>
        <p:txBody>
          <a:bodyPr>
            <a:normAutofit/>
          </a:bodyPr>
          <a:lstStyle/>
          <a:p>
            <a:r>
              <a:rPr lang="de-DE" sz="4500" dirty="0"/>
              <a:t>Hier finden Sie wichtige Informationen: </a:t>
            </a:r>
          </a:p>
        </p:txBody>
      </p:sp>
      <p:sp>
        <p:nvSpPr>
          <p:cNvPr id="5" name="Inhaltsplatzhalter 4">
            <a:extLst>
              <a:ext uri="{FF2B5EF4-FFF2-40B4-BE49-F238E27FC236}">
                <a16:creationId xmlns:a16="http://schemas.microsoft.com/office/drawing/2014/main" id="{A436C190-A59F-41E1-B1B7-2D97D33A44DF}"/>
              </a:ext>
            </a:extLst>
          </p:cNvPr>
          <p:cNvSpPr>
            <a:spLocks noGrp="1"/>
          </p:cNvSpPr>
          <p:nvPr>
            <p:ph idx="1"/>
          </p:nvPr>
        </p:nvSpPr>
        <p:spPr>
          <a:xfrm>
            <a:off x="934278" y="1599538"/>
            <a:ext cx="10058400" cy="3931920"/>
          </a:xfrm>
        </p:spPr>
        <p:txBody>
          <a:bodyPr>
            <a:normAutofit fontScale="25000" lnSpcReduction="20000"/>
          </a:bodyPr>
          <a:lstStyle/>
          <a:p>
            <a:pPr algn="l"/>
            <a:r>
              <a:rPr lang="de-DE" sz="7200" b="1" i="0" dirty="0">
                <a:solidFill>
                  <a:srgbClr val="333333"/>
                </a:solidFill>
                <a:effectLst/>
                <a:latin typeface="Helvetica" panose="020B0604020202020204" pitchFamily="34" charset="0"/>
              </a:rPr>
              <a:t>Unsere Schulleiterin: 	Frau Kerstin Stiegler</a:t>
            </a:r>
          </a:p>
          <a:p>
            <a:pPr algn="l"/>
            <a:r>
              <a:rPr lang="de-DE" sz="7200" b="1" dirty="0">
                <a:solidFill>
                  <a:srgbClr val="333333"/>
                </a:solidFill>
                <a:latin typeface="Helvetica" panose="020B0604020202020204" pitchFamily="34" charset="0"/>
              </a:rPr>
              <a:t>Unsere Sekretärin:	Frau Monika Fichtelmann</a:t>
            </a:r>
          </a:p>
          <a:p>
            <a:pPr marL="0" indent="0" algn="l">
              <a:buNone/>
            </a:pPr>
            <a:endParaRPr lang="de-DE" sz="7200" b="1" dirty="0">
              <a:solidFill>
                <a:srgbClr val="333333"/>
              </a:solidFill>
              <a:latin typeface="Helvetica" panose="020B0604020202020204" pitchFamily="34" charset="0"/>
            </a:endParaRPr>
          </a:p>
          <a:p>
            <a:pPr marL="0" indent="0" algn="l">
              <a:buNone/>
            </a:pPr>
            <a:r>
              <a:rPr lang="de-DE" sz="7200" b="1" dirty="0">
                <a:solidFill>
                  <a:srgbClr val="333333"/>
                </a:solidFill>
                <a:latin typeface="Helvetica" panose="020B0604020202020204" pitchFamily="34" charset="0"/>
              </a:rPr>
              <a:t>Kontakt Schulleitung und Sekretariat: </a:t>
            </a:r>
          </a:p>
          <a:p>
            <a:r>
              <a:rPr lang="de-DE" sz="7200" b="1" dirty="0">
                <a:solidFill>
                  <a:srgbClr val="333333"/>
                </a:solidFill>
                <a:latin typeface="Helvetica" panose="020B0604020202020204" pitchFamily="34" charset="0"/>
              </a:rPr>
              <a:t>Telefon: +49 9107 341</a:t>
            </a:r>
          </a:p>
          <a:p>
            <a:r>
              <a:rPr lang="de-DE" sz="7200" b="1" i="0" dirty="0">
                <a:solidFill>
                  <a:srgbClr val="333333"/>
                </a:solidFill>
                <a:effectLst/>
                <a:latin typeface="Helvetica" panose="020B0604020202020204" pitchFamily="34" charset="0"/>
              </a:rPr>
              <a:t>Telefax: +49 9107 1722</a:t>
            </a:r>
          </a:p>
          <a:p>
            <a:r>
              <a:rPr lang="de-DE" sz="7200" b="1" i="0" dirty="0">
                <a:solidFill>
                  <a:srgbClr val="333333"/>
                </a:solidFill>
                <a:effectLst/>
                <a:latin typeface="Helvetica" panose="020B0604020202020204" pitchFamily="34" charset="0"/>
              </a:rPr>
              <a:t>Email: </a:t>
            </a:r>
            <a:r>
              <a:rPr lang="de-DE" sz="7200" b="1" dirty="0">
                <a:solidFill>
                  <a:srgbClr val="333333"/>
                </a:solidFill>
                <a:latin typeface="Helvetica" panose="020B0604020202020204" pitchFamily="34" charset="0"/>
              </a:rPr>
              <a:t>info@schule-neuhofzenn.de</a:t>
            </a:r>
            <a:endParaRPr lang="de-DE" sz="7200" b="1" i="0" u="sng" dirty="0">
              <a:solidFill>
                <a:srgbClr val="333333"/>
              </a:solidFill>
              <a:effectLst/>
              <a:latin typeface="Helvetica" panose="020B0604020202020204" pitchFamily="34" charset="0"/>
            </a:endParaRPr>
          </a:p>
          <a:p>
            <a:r>
              <a:rPr lang="de-DE" sz="7200" b="1" dirty="0">
                <a:solidFill>
                  <a:srgbClr val="333333"/>
                </a:solidFill>
                <a:latin typeface="Helvetica" panose="020B0604020202020204" pitchFamily="34" charset="0"/>
              </a:rPr>
              <a:t>Homepage: https://www.schule-neuhofzenn.de/</a:t>
            </a:r>
            <a:endParaRPr lang="de-DE" sz="7200" b="1" i="0" dirty="0">
              <a:solidFill>
                <a:srgbClr val="333333"/>
              </a:solidFill>
              <a:effectLst/>
              <a:latin typeface="Helvetica" panose="020B0604020202020204" pitchFamily="34" charset="0"/>
            </a:endParaRPr>
          </a:p>
          <a:p>
            <a:pPr marL="0" indent="0" algn="l">
              <a:buNone/>
            </a:pPr>
            <a:endParaRPr lang="de-DE" sz="7200" b="1" dirty="0">
              <a:solidFill>
                <a:srgbClr val="333333"/>
              </a:solidFill>
              <a:latin typeface="Helvetica" panose="020B0604020202020204" pitchFamily="34" charset="0"/>
            </a:endParaRPr>
          </a:p>
          <a:p>
            <a:pPr marL="0" indent="0" algn="l">
              <a:buNone/>
            </a:pPr>
            <a:r>
              <a:rPr lang="de-DE" sz="7200" b="1" dirty="0">
                <a:solidFill>
                  <a:srgbClr val="333333"/>
                </a:solidFill>
                <a:latin typeface="Helvetica" panose="020B0604020202020204" pitchFamily="34" charset="0"/>
              </a:rPr>
              <a:t>Öffnungszeiten Sekretariat: 	Montag:		7.15 – 12.00 Uhr</a:t>
            </a:r>
          </a:p>
          <a:p>
            <a:pPr marL="0" indent="0">
              <a:buNone/>
            </a:pPr>
            <a:r>
              <a:rPr lang="de-DE" sz="7200" b="1" dirty="0">
                <a:solidFill>
                  <a:srgbClr val="333333"/>
                </a:solidFill>
                <a:latin typeface="Helvetica" panose="020B0604020202020204" pitchFamily="34" charset="0"/>
              </a:rPr>
              <a:t>				Dienstag:	7.15 – 12.00 Uhr </a:t>
            </a:r>
          </a:p>
          <a:p>
            <a:pPr marL="0" indent="0">
              <a:buNone/>
            </a:pPr>
            <a:r>
              <a:rPr lang="de-DE" sz="7200" b="1" dirty="0">
                <a:solidFill>
                  <a:srgbClr val="333333"/>
                </a:solidFill>
                <a:latin typeface="Helvetica" panose="020B0604020202020204" pitchFamily="34" charset="0"/>
              </a:rPr>
              <a:t>				Mittwoch:	7.15 – 10.15 Uhr</a:t>
            </a:r>
          </a:p>
          <a:p>
            <a:pPr marL="0" indent="0">
              <a:buNone/>
            </a:pPr>
            <a:r>
              <a:rPr lang="de-DE" sz="7200" b="1" dirty="0">
                <a:solidFill>
                  <a:srgbClr val="333333"/>
                </a:solidFill>
                <a:latin typeface="Helvetica" panose="020B0604020202020204" pitchFamily="34" charset="0"/>
              </a:rPr>
              <a:t>				Donnerstag:	7.15 – 10.15 Uhr</a:t>
            </a:r>
          </a:p>
          <a:p>
            <a:pPr marL="0" indent="0">
              <a:buNone/>
            </a:pPr>
            <a:r>
              <a:rPr lang="de-DE" sz="7200" b="1" dirty="0">
                <a:solidFill>
                  <a:srgbClr val="333333"/>
                </a:solidFill>
                <a:latin typeface="Helvetica" panose="020B0604020202020204" pitchFamily="34" charset="0"/>
              </a:rPr>
              <a:t>				Freitag:		nicht besetzt	</a:t>
            </a:r>
          </a:p>
          <a:p>
            <a:pPr marL="0" indent="0" algn="l">
              <a:buNone/>
            </a:pPr>
            <a:endParaRPr lang="de-DE" sz="7200" b="0" i="0" dirty="0">
              <a:solidFill>
                <a:srgbClr val="000000"/>
              </a:solidFill>
              <a:effectLst/>
              <a:latin typeface="Helvetica" panose="020B0604020202020204" pitchFamily="34" charset="0"/>
            </a:endParaRPr>
          </a:p>
          <a:p>
            <a:pPr algn="l"/>
            <a:endParaRPr lang="de-DE" b="0" i="0" dirty="0">
              <a:solidFill>
                <a:srgbClr val="000000"/>
              </a:solidFill>
              <a:effectLst/>
              <a:latin typeface="Helvetica" panose="020B0604020202020204" pitchFamily="34" charset="0"/>
            </a:endParaRPr>
          </a:p>
        </p:txBody>
      </p:sp>
      <p:sp>
        <p:nvSpPr>
          <p:cNvPr id="7" name="Sprechblase: rechteckig mit abgerundeten Ecken 6">
            <a:extLst>
              <a:ext uri="{FF2B5EF4-FFF2-40B4-BE49-F238E27FC236}">
                <a16:creationId xmlns:a16="http://schemas.microsoft.com/office/drawing/2014/main" id="{EFEE8020-6597-4E84-BF83-6BDC7875CF09}"/>
              </a:ext>
            </a:extLst>
          </p:cNvPr>
          <p:cNvSpPr/>
          <p:nvPr/>
        </p:nvSpPr>
        <p:spPr>
          <a:xfrm>
            <a:off x="7683869" y="2062113"/>
            <a:ext cx="3308809" cy="1366887"/>
          </a:xfrm>
          <a:prstGeom prst="wedgeRoundRectCallout">
            <a:avLst>
              <a:gd name="adj1" fmla="val 45989"/>
              <a:gd name="adj2" fmla="val -1513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Melden Sie sich gerne bei uns, falls Sie Fragen haben!</a:t>
            </a:r>
          </a:p>
        </p:txBody>
      </p:sp>
    </p:spTree>
    <p:extLst>
      <p:ext uri="{BB962C8B-B14F-4D97-AF65-F5344CB8AC3E}">
        <p14:creationId xmlns:p14="http://schemas.microsoft.com/office/powerpoint/2010/main" val="2792505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81065E0-8EC6-4811-904C-63F425551200}"/>
              </a:ext>
            </a:extLst>
          </p:cNvPr>
          <p:cNvSpPr>
            <a:spLocks noGrp="1"/>
          </p:cNvSpPr>
          <p:nvPr>
            <p:ph type="title"/>
          </p:nvPr>
        </p:nvSpPr>
        <p:spPr/>
        <p:txBody>
          <a:bodyPr/>
          <a:lstStyle/>
          <a:p>
            <a:r>
              <a:rPr lang="de-DE" dirty="0"/>
              <a:t>Wir freuen uns sehr auf euch!</a:t>
            </a:r>
          </a:p>
        </p:txBody>
      </p:sp>
      <p:sp>
        <p:nvSpPr>
          <p:cNvPr id="5" name="Textplatzhalter 4">
            <a:extLst>
              <a:ext uri="{FF2B5EF4-FFF2-40B4-BE49-F238E27FC236}">
                <a16:creationId xmlns:a16="http://schemas.microsoft.com/office/drawing/2014/main" id="{C81577DD-A24A-4075-ADCC-B2A7721166D8}"/>
              </a:ext>
            </a:extLst>
          </p:cNvPr>
          <p:cNvSpPr>
            <a:spLocks noGrp="1"/>
          </p:cNvSpPr>
          <p:nvPr>
            <p:ph type="body" idx="1"/>
          </p:nvPr>
        </p:nvSpPr>
        <p:spPr/>
        <p:txBody>
          <a:bodyPr/>
          <a:lstStyle/>
          <a:p>
            <a:r>
              <a:rPr lang="de-DE" dirty="0"/>
              <a:t>Das gesamte Team der Grundschule Neuhof an der </a:t>
            </a:r>
            <a:r>
              <a:rPr lang="de-DE" dirty="0" err="1"/>
              <a:t>Zenn</a:t>
            </a:r>
            <a:endParaRPr lang="de-DE" dirty="0"/>
          </a:p>
        </p:txBody>
      </p:sp>
    </p:spTree>
    <p:extLst>
      <p:ext uri="{BB962C8B-B14F-4D97-AF65-F5344CB8AC3E}">
        <p14:creationId xmlns:p14="http://schemas.microsoft.com/office/powerpoint/2010/main" val="1846337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EB2128-C6E9-4CD0-AB49-15EA3ED8CBBD}"/>
              </a:ext>
            </a:extLst>
          </p:cNvPr>
          <p:cNvSpPr>
            <a:spLocks noGrp="1"/>
          </p:cNvSpPr>
          <p:nvPr>
            <p:ph type="title"/>
          </p:nvPr>
        </p:nvSpPr>
        <p:spPr>
          <a:xfrm>
            <a:off x="1066800" y="388620"/>
            <a:ext cx="10058400" cy="1371600"/>
          </a:xfrm>
        </p:spPr>
        <p:txBody>
          <a:bodyPr>
            <a:normAutofit/>
          </a:bodyPr>
          <a:lstStyle/>
          <a:p>
            <a:r>
              <a:rPr lang="de-DE" dirty="0">
                <a:latin typeface="Grundschrift" panose="00000500000000000000" pitchFamily="2" charset="0"/>
              </a:rPr>
              <a:t>„Hurra, wir kommen in die Schule!“</a:t>
            </a:r>
          </a:p>
        </p:txBody>
      </p:sp>
      <p:sp>
        <p:nvSpPr>
          <p:cNvPr id="3" name="Inhaltsplatzhalter 2">
            <a:extLst>
              <a:ext uri="{FF2B5EF4-FFF2-40B4-BE49-F238E27FC236}">
                <a16:creationId xmlns:a16="http://schemas.microsoft.com/office/drawing/2014/main" id="{80C5C25B-78D8-4BB7-93CC-3919BB66F994}"/>
              </a:ext>
            </a:extLst>
          </p:cNvPr>
          <p:cNvSpPr>
            <a:spLocks noGrp="1"/>
          </p:cNvSpPr>
          <p:nvPr>
            <p:ph idx="1"/>
          </p:nvPr>
        </p:nvSpPr>
        <p:spPr>
          <a:xfrm>
            <a:off x="1066800" y="1605110"/>
            <a:ext cx="10058400" cy="3931920"/>
          </a:xfrm>
        </p:spPr>
        <p:txBody>
          <a:bodyPr vert="horz" lIns="91440" tIns="45720" rIns="91440" bIns="45720" rtlCol="0" anchor="t">
            <a:normAutofit/>
          </a:bodyPr>
          <a:lstStyle/>
          <a:p>
            <a:pPr marL="0" indent="0">
              <a:buNone/>
            </a:pPr>
            <a:r>
              <a:rPr lang="de-DE" sz="2400" dirty="0">
                <a:latin typeface="Grundschrift" panose="00000500000000000000" pitchFamily="2" charset="0"/>
              </a:rPr>
              <a:t>Diese Präsentation bietet Ihnen als Eltern, aber auch Ihren Kindern einen kleinen Einblick in unsere Schule und unser gemeinsames Schulleben. Kari (eines von zwei der aktuellen Maskottchen der ersten Klasse) wird Euch begleiten und hier und da einen Tipp zur Vorbereitung auf die Schule geben.</a:t>
            </a:r>
            <a:endParaRPr lang="de-DE"/>
          </a:p>
          <a:p>
            <a:pPr marL="0" indent="0">
              <a:buNone/>
            </a:pPr>
            <a:endParaRPr lang="de-DE" sz="2400" dirty="0">
              <a:latin typeface="Grundschrift" panose="00000500000000000000" pitchFamily="2" charset="0"/>
            </a:endParaRPr>
          </a:p>
          <a:p>
            <a:pPr marL="0" indent="0">
              <a:buNone/>
            </a:pPr>
            <a:r>
              <a:rPr lang="de-DE" sz="2400" dirty="0">
                <a:latin typeface="Grundschrift" panose="00000500000000000000" pitchFamily="2" charset="0"/>
              </a:rPr>
              <a:t>Wir wünschen </a:t>
            </a:r>
          </a:p>
          <a:p>
            <a:pPr marL="0" indent="0">
              <a:buNone/>
            </a:pPr>
            <a:r>
              <a:rPr lang="de-DE" sz="2400" dirty="0">
                <a:latin typeface="Grundschrift" panose="00000500000000000000" pitchFamily="2" charset="0"/>
              </a:rPr>
              <a:t>Euch viel Spaß!</a:t>
            </a:r>
          </a:p>
          <a:p>
            <a:endParaRPr lang="de-DE" dirty="0">
              <a:latin typeface="Grundschrift" panose="00000500000000000000" pitchFamily="2" charset="0"/>
            </a:endParaRPr>
          </a:p>
          <a:p>
            <a:pPr marL="0" indent="0">
              <a:buNone/>
            </a:pPr>
            <a:r>
              <a:rPr lang="de-DE" dirty="0">
                <a:latin typeface="Grundschrift" panose="00000500000000000000" pitchFamily="2" charset="0"/>
              </a:rPr>
              <a:t>		</a:t>
            </a:r>
          </a:p>
        </p:txBody>
      </p:sp>
      <p:pic>
        <p:nvPicPr>
          <p:cNvPr id="6" name="Grafik 5">
            <a:extLst>
              <a:ext uri="{FF2B5EF4-FFF2-40B4-BE49-F238E27FC236}">
                <a16:creationId xmlns:a16="http://schemas.microsoft.com/office/drawing/2014/main" id="{3A687DB8-8A18-4768-ADE0-D203B37A17F0}"/>
              </a:ext>
            </a:extLst>
          </p:cNvPr>
          <p:cNvPicPr>
            <a:picLocks noChangeAspect="1"/>
          </p:cNvPicPr>
          <p:nvPr/>
        </p:nvPicPr>
        <p:blipFill>
          <a:blip r:embed="rId2"/>
          <a:stretch>
            <a:fillRect/>
          </a:stretch>
        </p:blipFill>
        <p:spPr>
          <a:xfrm>
            <a:off x="3624470" y="3297556"/>
            <a:ext cx="5638800" cy="3171824"/>
          </a:xfrm>
          <a:prstGeom prst="rect">
            <a:avLst/>
          </a:prstGeom>
        </p:spPr>
      </p:pic>
      <p:sp>
        <p:nvSpPr>
          <p:cNvPr id="5" name="Sprechblase: rechteckig mit abgerundeten Ecken 4">
            <a:extLst>
              <a:ext uri="{FF2B5EF4-FFF2-40B4-BE49-F238E27FC236}">
                <a16:creationId xmlns:a16="http://schemas.microsoft.com/office/drawing/2014/main" id="{B5A9BDA6-AD31-4FF3-B1F2-211509286387}"/>
              </a:ext>
            </a:extLst>
          </p:cNvPr>
          <p:cNvSpPr/>
          <p:nvPr/>
        </p:nvSpPr>
        <p:spPr>
          <a:xfrm>
            <a:off x="9263270" y="3927009"/>
            <a:ext cx="2722880" cy="1325881"/>
          </a:xfrm>
          <a:prstGeom prst="wedgeRoundRectCallout">
            <a:avLst>
              <a:gd name="adj1" fmla="val -118172"/>
              <a:gd name="adj2" fmla="val 53505"/>
              <a:gd name="adj3" fmla="val 1666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Grundschrift" panose="00000500000000000000" pitchFamily="2" charset="0"/>
              </a:rPr>
              <a:t>Hallo Kinder! Ich bin Kari. Ich begleite euch durch die Präsentation.</a:t>
            </a:r>
          </a:p>
        </p:txBody>
      </p:sp>
    </p:spTree>
    <p:extLst>
      <p:ext uri="{BB962C8B-B14F-4D97-AF65-F5344CB8AC3E}">
        <p14:creationId xmlns:p14="http://schemas.microsoft.com/office/powerpoint/2010/main" val="3755494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85A34C-B9D7-4ACB-90C5-4A82C2CCF0A5}"/>
              </a:ext>
            </a:extLst>
          </p:cNvPr>
          <p:cNvSpPr>
            <a:spLocks noGrp="1"/>
          </p:cNvSpPr>
          <p:nvPr>
            <p:ph type="title"/>
          </p:nvPr>
        </p:nvSpPr>
        <p:spPr>
          <a:xfrm>
            <a:off x="3240464" y="492550"/>
            <a:ext cx="5711072" cy="1371600"/>
          </a:xfrm>
        </p:spPr>
        <p:txBody>
          <a:bodyPr/>
          <a:lstStyle/>
          <a:p>
            <a:r>
              <a:rPr lang="de-DE" dirty="0">
                <a:latin typeface="Grundschrift" panose="00000500000000000000" pitchFamily="2" charset="0"/>
              </a:rPr>
              <a:t>Der Schultag beginnt</a:t>
            </a:r>
          </a:p>
        </p:txBody>
      </p:sp>
      <p:sp>
        <p:nvSpPr>
          <p:cNvPr id="3" name="Inhaltsplatzhalter 2">
            <a:extLst>
              <a:ext uri="{FF2B5EF4-FFF2-40B4-BE49-F238E27FC236}">
                <a16:creationId xmlns:a16="http://schemas.microsoft.com/office/drawing/2014/main" id="{6F3208B9-88AB-49CE-8B7A-AB8352D5746F}"/>
              </a:ext>
            </a:extLst>
          </p:cNvPr>
          <p:cNvSpPr>
            <a:spLocks noGrp="1"/>
          </p:cNvSpPr>
          <p:nvPr>
            <p:ph idx="1"/>
          </p:nvPr>
        </p:nvSpPr>
        <p:spPr>
          <a:xfrm>
            <a:off x="708581" y="1773182"/>
            <a:ext cx="10058400" cy="630653"/>
          </a:xfrm>
        </p:spPr>
        <p:txBody>
          <a:bodyPr vert="horz" lIns="91440" tIns="45720" rIns="91440" bIns="45720" rtlCol="0" anchor="t">
            <a:normAutofit/>
          </a:bodyPr>
          <a:lstStyle/>
          <a:p>
            <a:pPr marL="0" indent="0">
              <a:buNone/>
            </a:pPr>
            <a:r>
              <a:rPr lang="de-DE" sz="2000" dirty="0">
                <a:latin typeface="Grundschrift" panose="00000500000000000000" pitchFamily="2" charset="0"/>
              </a:rPr>
              <a:t>Damit der Schulstart gut beginnt, ist es wichtig einen guten Rhythmus zu finden. </a:t>
            </a:r>
            <a:endParaRPr lang="de-DE"/>
          </a:p>
        </p:txBody>
      </p:sp>
      <p:pic>
        <p:nvPicPr>
          <p:cNvPr id="4" name="Grafik 3">
            <a:extLst>
              <a:ext uri="{FF2B5EF4-FFF2-40B4-BE49-F238E27FC236}">
                <a16:creationId xmlns:a16="http://schemas.microsoft.com/office/drawing/2014/main" id="{D8700B3C-F508-44EA-990E-3EF947B63A30}"/>
              </a:ext>
            </a:extLst>
          </p:cNvPr>
          <p:cNvPicPr/>
          <p:nvPr/>
        </p:nvPicPr>
        <p:blipFill rotWithShape="1">
          <a:blip r:embed="rId2" cstate="print">
            <a:extLst>
              <a:ext uri="{28A0092B-C50C-407E-A947-70E740481C1C}">
                <a14:useLocalDpi xmlns:a14="http://schemas.microsoft.com/office/drawing/2010/main" val="0"/>
              </a:ext>
            </a:extLst>
          </a:blip>
          <a:srcRect l="2473" t="1482" r="2120" b="1482"/>
          <a:stretch/>
        </p:blipFill>
        <p:spPr bwMode="auto">
          <a:xfrm>
            <a:off x="342509" y="3896140"/>
            <a:ext cx="1273488" cy="2318882"/>
          </a:xfrm>
          <a:prstGeom prst="rect">
            <a:avLst/>
          </a:prstGeom>
          <a:ln>
            <a:noFill/>
          </a:ln>
          <a:extLst>
            <a:ext uri="{53640926-AAD7-44D8-BBD7-CCE9431645EC}">
              <a14:shadowObscured xmlns:a14="http://schemas.microsoft.com/office/drawing/2010/main"/>
            </a:ext>
          </a:extLst>
        </p:spPr>
      </p:pic>
      <p:sp>
        <p:nvSpPr>
          <p:cNvPr id="5" name="Sprechblase: rechteckig mit abgerundeten Ecken 4">
            <a:extLst>
              <a:ext uri="{FF2B5EF4-FFF2-40B4-BE49-F238E27FC236}">
                <a16:creationId xmlns:a16="http://schemas.microsoft.com/office/drawing/2014/main" id="{7866AF22-61CA-43FA-97C8-B3099864FC13}"/>
              </a:ext>
            </a:extLst>
          </p:cNvPr>
          <p:cNvSpPr/>
          <p:nvPr/>
        </p:nvSpPr>
        <p:spPr>
          <a:xfrm>
            <a:off x="1970201" y="2696065"/>
            <a:ext cx="9879291" cy="3789575"/>
          </a:xfrm>
          <a:prstGeom prst="wedgeRoundRectCallout">
            <a:avLst>
              <a:gd name="adj1" fmla="val -55947"/>
              <a:gd name="adj2" fmla="val 32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latin typeface="Grundschrift" panose="00000500000000000000" pitchFamily="2" charset="0"/>
              </a:rPr>
              <a:t>Ein Tipp von mir:</a:t>
            </a:r>
          </a:p>
          <a:p>
            <a:pPr algn="ctr"/>
            <a:r>
              <a:rPr lang="de-DE" sz="2000" dirty="0">
                <a:latin typeface="Grundschrift" panose="00000500000000000000" pitchFamily="2" charset="0"/>
              </a:rPr>
              <a:t>Beginnt schon in den letzten Ferienwochen damit euren neuen Tagesrhythmus einzuüben. Dazu gehört:</a:t>
            </a:r>
          </a:p>
          <a:p>
            <a:endParaRPr lang="de-DE" sz="2000" dirty="0">
              <a:latin typeface="Grundschrift" panose="00000500000000000000" pitchFamily="2" charset="0"/>
            </a:endParaRPr>
          </a:p>
          <a:p>
            <a:pPr marL="285750" indent="-285750">
              <a:buFont typeface="Arial" panose="020B0604020202020204" pitchFamily="34" charset="0"/>
              <a:buChar char="•"/>
            </a:pPr>
            <a:r>
              <a:rPr lang="de-DE" sz="2000" dirty="0">
                <a:latin typeface="Grundschrift" panose="00000500000000000000" pitchFamily="2" charset="0"/>
              </a:rPr>
              <a:t>Steht rechtzeitig auf.</a:t>
            </a:r>
          </a:p>
          <a:p>
            <a:pPr marL="285750" indent="-285750">
              <a:buFont typeface="Arial" panose="020B0604020202020204" pitchFamily="34" charset="0"/>
              <a:buChar char="•"/>
            </a:pPr>
            <a:r>
              <a:rPr lang="de-DE" sz="2000" dirty="0">
                <a:latin typeface="Grundschrift" panose="00000500000000000000" pitchFamily="2" charset="0"/>
              </a:rPr>
              <a:t>Zieht euch alleine an.</a:t>
            </a:r>
          </a:p>
          <a:p>
            <a:pPr marL="285750" indent="-285750">
              <a:buFont typeface="Arial" panose="020B0604020202020204" pitchFamily="34" charset="0"/>
              <a:buChar char="•"/>
            </a:pPr>
            <a:r>
              <a:rPr lang="de-DE" sz="2000" dirty="0">
                <a:latin typeface="Grundschrift" panose="00000500000000000000" pitchFamily="2" charset="0"/>
              </a:rPr>
              <a:t>Frühstückt ausgiebig und in Ruhe. </a:t>
            </a:r>
          </a:p>
          <a:p>
            <a:pPr marL="285750" indent="-285750">
              <a:buFont typeface="Arial" panose="020B0604020202020204" pitchFamily="34" charset="0"/>
              <a:buChar char="•"/>
            </a:pPr>
            <a:r>
              <a:rPr lang="de-DE" sz="2000" dirty="0">
                <a:latin typeface="Grundschrift" panose="00000500000000000000" pitchFamily="2" charset="0"/>
              </a:rPr>
              <a:t>Habt ihr alles eingepackt und auch nichts vergessen?</a:t>
            </a:r>
          </a:p>
          <a:p>
            <a:pPr marL="285750" indent="-285750">
              <a:buFont typeface="Arial" panose="020B0604020202020204" pitchFamily="34" charset="0"/>
              <a:buChar char="•"/>
            </a:pPr>
            <a:r>
              <a:rPr lang="de-DE" sz="2000" dirty="0">
                <a:latin typeface="Grundschrift" panose="00000500000000000000" pitchFamily="2" charset="0"/>
              </a:rPr>
              <a:t>Zieht euch passende Jacke, Schuhe usw. an.</a:t>
            </a:r>
          </a:p>
          <a:p>
            <a:pPr marL="285750" indent="-285750" algn="ctr">
              <a:buFont typeface="Arial" panose="020B0604020202020204" pitchFamily="34" charset="0"/>
              <a:buChar char="•"/>
            </a:pPr>
            <a:endParaRPr lang="de-DE" dirty="0"/>
          </a:p>
        </p:txBody>
      </p:sp>
    </p:spTree>
    <p:extLst>
      <p:ext uri="{BB962C8B-B14F-4D97-AF65-F5344CB8AC3E}">
        <p14:creationId xmlns:p14="http://schemas.microsoft.com/office/powerpoint/2010/main" val="948801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53DF0A-33B4-4874-9752-6B6B6627A8D9}"/>
              </a:ext>
            </a:extLst>
          </p:cNvPr>
          <p:cNvSpPr>
            <a:spLocks noGrp="1"/>
          </p:cNvSpPr>
          <p:nvPr>
            <p:ph type="title"/>
          </p:nvPr>
        </p:nvSpPr>
        <p:spPr>
          <a:xfrm>
            <a:off x="1066800" y="642594"/>
            <a:ext cx="10058400" cy="922255"/>
          </a:xfrm>
        </p:spPr>
        <p:txBody>
          <a:bodyPr/>
          <a:lstStyle/>
          <a:p>
            <a:pPr algn="ctr"/>
            <a:r>
              <a:rPr lang="de-DE" dirty="0">
                <a:latin typeface="Grundschrift" panose="00000500000000000000" pitchFamily="2" charset="0"/>
              </a:rPr>
              <a:t>Euer Schulweg</a:t>
            </a:r>
          </a:p>
        </p:txBody>
      </p:sp>
      <p:sp>
        <p:nvSpPr>
          <p:cNvPr id="3" name="Textplatzhalter 2">
            <a:extLst>
              <a:ext uri="{FF2B5EF4-FFF2-40B4-BE49-F238E27FC236}">
                <a16:creationId xmlns:a16="http://schemas.microsoft.com/office/drawing/2014/main" id="{397E60AE-71EA-4C9D-8875-49153F845499}"/>
              </a:ext>
            </a:extLst>
          </p:cNvPr>
          <p:cNvSpPr>
            <a:spLocks noGrp="1"/>
          </p:cNvSpPr>
          <p:nvPr>
            <p:ph type="body" idx="1"/>
          </p:nvPr>
        </p:nvSpPr>
        <p:spPr>
          <a:xfrm>
            <a:off x="243620" y="2074334"/>
            <a:ext cx="4760976" cy="640080"/>
          </a:xfrm>
        </p:spPr>
        <p:txBody>
          <a:bodyPr>
            <a:normAutofit/>
          </a:bodyPr>
          <a:lstStyle/>
          <a:p>
            <a:r>
              <a:rPr lang="de-DE" sz="2400" dirty="0">
                <a:latin typeface="Grundschrift" panose="00000500000000000000" pitchFamily="2" charset="0"/>
              </a:rPr>
              <a:t>Ihr kommt mit dem Bus?</a:t>
            </a:r>
          </a:p>
        </p:txBody>
      </p:sp>
      <p:sp>
        <p:nvSpPr>
          <p:cNvPr id="5" name="Textplatzhalter 4">
            <a:extLst>
              <a:ext uri="{FF2B5EF4-FFF2-40B4-BE49-F238E27FC236}">
                <a16:creationId xmlns:a16="http://schemas.microsoft.com/office/drawing/2014/main" id="{36676F58-36F8-42D3-B7E0-364BDFA9E0F8}"/>
              </a:ext>
            </a:extLst>
          </p:cNvPr>
          <p:cNvSpPr>
            <a:spLocks noGrp="1"/>
          </p:cNvSpPr>
          <p:nvPr>
            <p:ph type="body" sz="quarter" idx="3"/>
          </p:nvPr>
        </p:nvSpPr>
        <p:spPr>
          <a:xfrm>
            <a:off x="7187406" y="2074334"/>
            <a:ext cx="4754880" cy="640080"/>
          </a:xfrm>
        </p:spPr>
        <p:txBody>
          <a:bodyPr>
            <a:normAutofit/>
          </a:bodyPr>
          <a:lstStyle/>
          <a:p>
            <a:r>
              <a:rPr lang="de-DE" sz="2400" dirty="0">
                <a:latin typeface="Grundschrift" panose="00000500000000000000" pitchFamily="2" charset="0"/>
              </a:rPr>
              <a:t>Ihr kommt zu Fuß?</a:t>
            </a:r>
          </a:p>
        </p:txBody>
      </p:sp>
      <p:pic>
        <p:nvPicPr>
          <p:cNvPr id="7" name="Grafik 6">
            <a:extLst>
              <a:ext uri="{FF2B5EF4-FFF2-40B4-BE49-F238E27FC236}">
                <a16:creationId xmlns:a16="http://schemas.microsoft.com/office/drawing/2014/main" id="{4945DBF6-D8F0-4869-901E-74670327A4C5}"/>
              </a:ext>
            </a:extLst>
          </p:cNvPr>
          <p:cNvPicPr/>
          <p:nvPr/>
        </p:nvPicPr>
        <p:blipFill rotWithShape="1">
          <a:blip r:embed="rId2" cstate="print">
            <a:extLst>
              <a:ext uri="{28A0092B-C50C-407E-A947-70E740481C1C}">
                <a14:useLocalDpi xmlns:a14="http://schemas.microsoft.com/office/drawing/2010/main" val="0"/>
              </a:ext>
            </a:extLst>
          </a:blip>
          <a:srcRect l="2473" t="1482" r="2120" b="1482"/>
          <a:stretch/>
        </p:blipFill>
        <p:spPr bwMode="auto">
          <a:xfrm>
            <a:off x="5529171" y="1668145"/>
            <a:ext cx="907415" cy="1760855"/>
          </a:xfrm>
          <a:prstGeom prst="rect">
            <a:avLst/>
          </a:prstGeom>
          <a:ln>
            <a:noFill/>
          </a:ln>
          <a:extLst>
            <a:ext uri="{53640926-AAD7-44D8-BBD7-CCE9431645EC}">
              <a14:shadowObscured xmlns:a14="http://schemas.microsoft.com/office/drawing/2010/main"/>
            </a:ext>
          </a:extLst>
        </p:spPr>
      </p:pic>
      <p:sp>
        <p:nvSpPr>
          <p:cNvPr id="8" name="Sprechblase: rechteckig mit abgerundeten Ecken 7">
            <a:extLst>
              <a:ext uri="{FF2B5EF4-FFF2-40B4-BE49-F238E27FC236}">
                <a16:creationId xmlns:a16="http://schemas.microsoft.com/office/drawing/2014/main" id="{676CDEEA-2678-461D-BE8D-980123D952C0}"/>
              </a:ext>
            </a:extLst>
          </p:cNvPr>
          <p:cNvSpPr/>
          <p:nvPr/>
        </p:nvSpPr>
        <p:spPr>
          <a:xfrm>
            <a:off x="243620" y="3082565"/>
            <a:ext cx="4875135" cy="3412503"/>
          </a:xfrm>
          <a:prstGeom prst="wedgeRoundRectCallout">
            <a:avLst>
              <a:gd name="adj1" fmla="val 59125"/>
              <a:gd name="adj2" fmla="val -785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Font typeface="Arial" panose="020B0604020202020204" pitchFamily="34" charset="0"/>
              <a:buChar char="•"/>
            </a:pPr>
            <a:r>
              <a:rPr lang="de-DE" sz="2000" dirty="0">
                <a:latin typeface="Grundschrift" panose="00000500000000000000" pitchFamily="2" charset="0"/>
              </a:rPr>
              <a:t>Seid pünktlich an der Bushaltestelle.</a:t>
            </a:r>
          </a:p>
          <a:p>
            <a:pPr marL="342900" indent="-342900">
              <a:buFont typeface="Arial" panose="020B0604020202020204" pitchFamily="34" charset="0"/>
              <a:buChar char="•"/>
            </a:pPr>
            <a:r>
              <a:rPr lang="de-DE" sz="2000" dirty="0">
                <a:latin typeface="Grundschrift" panose="00000500000000000000" pitchFamily="2" charset="0"/>
              </a:rPr>
              <a:t>Wartet dort und achtet auf den Verkehr. </a:t>
            </a:r>
          </a:p>
          <a:p>
            <a:pPr marL="342900" indent="-342900">
              <a:buFont typeface="Arial" panose="020B0604020202020204" pitchFamily="34" charset="0"/>
              <a:buChar char="•"/>
            </a:pPr>
            <a:r>
              <a:rPr lang="de-DE" sz="2000" dirty="0">
                <a:latin typeface="Grundschrift" panose="00000500000000000000" pitchFamily="2" charset="0"/>
              </a:rPr>
              <a:t>Stellt euch an, wenn der Bus kommt.</a:t>
            </a:r>
          </a:p>
          <a:p>
            <a:pPr marL="342900" indent="-342900">
              <a:buFont typeface="Arial" panose="020B0604020202020204" pitchFamily="34" charset="0"/>
              <a:buChar char="•"/>
            </a:pPr>
            <a:r>
              <a:rPr lang="de-DE" sz="2000" dirty="0">
                <a:latin typeface="Grundschrift"/>
              </a:rPr>
              <a:t>Steigt ein (Büchertasche in der Hand – nicht mehr auf dem Rücken) und setzt euch gleich hin. </a:t>
            </a:r>
            <a:endParaRPr lang="de-DE" sz="2000" dirty="0">
              <a:latin typeface="Grundschrift" panose="00000500000000000000" pitchFamily="2" charset="0"/>
            </a:endParaRPr>
          </a:p>
          <a:p>
            <a:pPr marL="342900" indent="-342900">
              <a:buFont typeface="Arial" panose="020B0604020202020204" pitchFamily="34" charset="0"/>
              <a:buChar char="•"/>
            </a:pPr>
            <a:r>
              <a:rPr lang="de-DE" sz="2000" dirty="0">
                <a:latin typeface="Grundschrift"/>
              </a:rPr>
              <a:t>Der Ranzen kommt auf den Boden.</a:t>
            </a:r>
          </a:p>
          <a:p>
            <a:pPr marL="342900" indent="-342900">
              <a:buFont typeface="Arial" panose="020B0604020202020204" pitchFamily="34" charset="0"/>
              <a:buChar char="•"/>
            </a:pPr>
            <a:r>
              <a:rPr lang="de-DE" sz="2000" dirty="0">
                <a:latin typeface="Grundschrift"/>
              </a:rPr>
              <a:t>Wenn der Bus fährt, bleibt bitte sitzen.</a:t>
            </a:r>
          </a:p>
        </p:txBody>
      </p:sp>
      <p:sp>
        <p:nvSpPr>
          <p:cNvPr id="9" name="Sprechblase: rechteckig mit abgerundeten Ecken 8">
            <a:extLst>
              <a:ext uri="{FF2B5EF4-FFF2-40B4-BE49-F238E27FC236}">
                <a16:creationId xmlns:a16="http://schemas.microsoft.com/office/drawing/2014/main" id="{C83B18F1-1C68-432C-A247-1D53F1D84BC4}"/>
              </a:ext>
            </a:extLst>
          </p:cNvPr>
          <p:cNvSpPr/>
          <p:nvPr/>
        </p:nvSpPr>
        <p:spPr>
          <a:xfrm>
            <a:off x="6961161" y="3214539"/>
            <a:ext cx="4981125" cy="3280529"/>
          </a:xfrm>
          <a:prstGeom prst="wedgeRoundRectCallout">
            <a:avLst>
              <a:gd name="adj1" fmla="val -62340"/>
              <a:gd name="adj2" fmla="val -8082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Font typeface="Arial" panose="020B0604020202020204" pitchFamily="34" charset="0"/>
              <a:buChar char="•"/>
            </a:pPr>
            <a:r>
              <a:rPr lang="de-DE" sz="2000" dirty="0">
                <a:latin typeface="Grundschrift" panose="00000500000000000000" pitchFamily="2" charset="0"/>
              </a:rPr>
              <a:t>Lauft rechtzeitig los. Auf dem Schulweg gibt es manchmal einiges zu entdecken.</a:t>
            </a:r>
          </a:p>
          <a:p>
            <a:pPr marL="342900" indent="-342900">
              <a:buFont typeface="Arial" panose="020B0604020202020204" pitchFamily="34" charset="0"/>
              <a:buChar char="•"/>
            </a:pPr>
            <a:endParaRPr lang="de-DE" sz="2000" dirty="0">
              <a:latin typeface="Grundschrift"/>
            </a:endParaRPr>
          </a:p>
          <a:p>
            <a:pPr marL="342900" indent="-342900">
              <a:buFont typeface="Arial" panose="020B0604020202020204" pitchFamily="34" charset="0"/>
              <a:buChar char="•"/>
            </a:pPr>
            <a:r>
              <a:rPr lang="de-DE" sz="2000" dirty="0">
                <a:latin typeface="Grundschrift"/>
              </a:rPr>
              <a:t>Nutzt beim Überqueren der großen Industriestraße die Hilfe unserer Verkehrshelfer (gelbe Jacke).</a:t>
            </a:r>
          </a:p>
          <a:p>
            <a:pPr marL="342900" indent="-342900">
              <a:buFont typeface="Arial" panose="020B0604020202020204" pitchFamily="34" charset="0"/>
              <a:buChar char="•"/>
            </a:pPr>
            <a:endParaRPr lang="de-DE" sz="2000" dirty="0">
              <a:latin typeface="Grundschrift"/>
            </a:endParaRPr>
          </a:p>
          <a:p>
            <a:pPr marL="342900" indent="-342900">
              <a:buFont typeface="Arial" panose="020B0604020202020204" pitchFamily="34" charset="0"/>
              <a:buChar char="•"/>
            </a:pPr>
            <a:r>
              <a:rPr lang="de-DE" sz="2000" dirty="0">
                <a:latin typeface="Grundschrift" panose="00000500000000000000" pitchFamily="2" charset="0"/>
              </a:rPr>
              <a:t>Achtet auf den Verkehr!</a:t>
            </a:r>
          </a:p>
        </p:txBody>
      </p:sp>
      <p:sp>
        <p:nvSpPr>
          <p:cNvPr id="10" name="Sprechblase: rechteckig mit abgerundeten Ecken 9">
            <a:extLst>
              <a:ext uri="{FF2B5EF4-FFF2-40B4-BE49-F238E27FC236}">
                <a16:creationId xmlns:a16="http://schemas.microsoft.com/office/drawing/2014/main" id="{DF651EF3-8498-48A2-B32A-742078F03DCB}"/>
              </a:ext>
            </a:extLst>
          </p:cNvPr>
          <p:cNvSpPr/>
          <p:nvPr/>
        </p:nvSpPr>
        <p:spPr>
          <a:xfrm>
            <a:off x="5194169" y="4534293"/>
            <a:ext cx="2224726" cy="1960775"/>
          </a:xfrm>
          <a:prstGeom prst="wedgeRoundRectCallout">
            <a:avLst>
              <a:gd name="adj1" fmla="val -17443"/>
              <a:gd name="adj2" fmla="val -98077"/>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DE" sz="2000" dirty="0">
                <a:latin typeface="Grundschrift" panose="00000500000000000000" pitchFamily="2" charset="0"/>
              </a:rPr>
              <a:t>Übt den Schulweg schon während der Ferien!</a:t>
            </a:r>
          </a:p>
        </p:txBody>
      </p:sp>
    </p:spTree>
    <p:extLst>
      <p:ext uri="{BB962C8B-B14F-4D97-AF65-F5344CB8AC3E}">
        <p14:creationId xmlns:p14="http://schemas.microsoft.com/office/powerpoint/2010/main" val="3545355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9893E6-F685-4C88-B40A-3C1089F71AF1}"/>
              </a:ext>
            </a:extLst>
          </p:cNvPr>
          <p:cNvSpPr>
            <a:spLocks noGrp="1"/>
          </p:cNvSpPr>
          <p:nvPr>
            <p:ph type="title"/>
          </p:nvPr>
        </p:nvSpPr>
        <p:spPr>
          <a:xfrm>
            <a:off x="1916723" y="349517"/>
            <a:ext cx="10058400" cy="1371600"/>
          </a:xfrm>
        </p:spPr>
        <p:txBody>
          <a:bodyPr/>
          <a:lstStyle/>
          <a:p>
            <a:r>
              <a:rPr lang="de-DE" dirty="0">
                <a:latin typeface="Grundschrift" panose="00000500000000000000" pitchFamily="2" charset="0"/>
              </a:rPr>
              <a:t>Wenn ihr in der Schule ankommt</a:t>
            </a:r>
          </a:p>
        </p:txBody>
      </p:sp>
      <p:sp>
        <p:nvSpPr>
          <p:cNvPr id="3" name="Textplatzhalter 2">
            <a:extLst>
              <a:ext uri="{FF2B5EF4-FFF2-40B4-BE49-F238E27FC236}">
                <a16:creationId xmlns:a16="http://schemas.microsoft.com/office/drawing/2014/main" id="{1074A5F4-A294-4141-8BE8-97F286557DFF}"/>
              </a:ext>
            </a:extLst>
          </p:cNvPr>
          <p:cNvSpPr>
            <a:spLocks noGrp="1"/>
          </p:cNvSpPr>
          <p:nvPr>
            <p:ph type="body" idx="1"/>
          </p:nvPr>
        </p:nvSpPr>
        <p:spPr>
          <a:xfrm>
            <a:off x="77215" y="2081329"/>
            <a:ext cx="4754880" cy="640080"/>
          </a:xfrm>
        </p:spPr>
        <p:txBody>
          <a:bodyPr>
            <a:normAutofit/>
          </a:bodyPr>
          <a:lstStyle/>
          <a:p>
            <a:r>
              <a:rPr lang="de-DE" sz="2400" dirty="0">
                <a:latin typeface="Grundschrift" panose="00000500000000000000" pitchFamily="2" charset="0"/>
              </a:rPr>
              <a:t>Ihr seid vor 7.45 Uhr da?</a:t>
            </a:r>
          </a:p>
        </p:txBody>
      </p:sp>
      <p:sp>
        <p:nvSpPr>
          <p:cNvPr id="5" name="Textplatzhalter 4">
            <a:extLst>
              <a:ext uri="{FF2B5EF4-FFF2-40B4-BE49-F238E27FC236}">
                <a16:creationId xmlns:a16="http://schemas.microsoft.com/office/drawing/2014/main" id="{B4CB9224-83EE-45F9-B657-D1FC35B76D30}"/>
              </a:ext>
            </a:extLst>
          </p:cNvPr>
          <p:cNvSpPr>
            <a:spLocks noGrp="1"/>
          </p:cNvSpPr>
          <p:nvPr>
            <p:ph type="body" sz="quarter" idx="3"/>
          </p:nvPr>
        </p:nvSpPr>
        <p:spPr>
          <a:xfrm>
            <a:off x="6890256" y="2074334"/>
            <a:ext cx="4754880" cy="640080"/>
          </a:xfrm>
        </p:spPr>
        <p:txBody>
          <a:bodyPr>
            <a:normAutofit/>
          </a:bodyPr>
          <a:lstStyle/>
          <a:p>
            <a:r>
              <a:rPr lang="de-DE" sz="2400" dirty="0">
                <a:latin typeface="Grundschrift" panose="00000500000000000000" pitchFamily="2" charset="0"/>
              </a:rPr>
              <a:t>Ihr kommt nach 7.45 Uhr?</a:t>
            </a:r>
          </a:p>
        </p:txBody>
      </p:sp>
      <p:pic>
        <p:nvPicPr>
          <p:cNvPr id="4" name="Grafik 3">
            <a:extLst>
              <a:ext uri="{FF2B5EF4-FFF2-40B4-BE49-F238E27FC236}">
                <a16:creationId xmlns:a16="http://schemas.microsoft.com/office/drawing/2014/main" id="{42FF35F0-DE8B-4D71-BD8B-011A6E6ED0D8}"/>
              </a:ext>
            </a:extLst>
          </p:cNvPr>
          <p:cNvPicPr>
            <a:picLocks noChangeAspect="1"/>
          </p:cNvPicPr>
          <p:nvPr/>
        </p:nvPicPr>
        <p:blipFill>
          <a:blip r:embed="rId2"/>
          <a:stretch>
            <a:fillRect/>
          </a:stretch>
        </p:blipFill>
        <p:spPr>
          <a:xfrm>
            <a:off x="4445484" y="1584041"/>
            <a:ext cx="2723069" cy="4841012"/>
          </a:xfrm>
          <a:prstGeom prst="rect">
            <a:avLst/>
          </a:prstGeom>
        </p:spPr>
      </p:pic>
      <p:sp>
        <p:nvSpPr>
          <p:cNvPr id="8" name="Sprechblase: rechteckig mit abgerundeten Ecken 7">
            <a:extLst>
              <a:ext uri="{FF2B5EF4-FFF2-40B4-BE49-F238E27FC236}">
                <a16:creationId xmlns:a16="http://schemas.microsoft.com/office/drawing/2014/main" id="{6ADD937F-7DB5-45CD-A8D3-28066B4F0F5A}"/>
              </a:ext>
            </a:extLst>
          </p:cNvPr>
          <p:cNvSpPr/>
          <p:nvPr/>
        </p:nvSpPr>
        <p:spPr>
          <a:xfrm>
            <a:off x="272472" y="3255663"/>
            <a:ext cx="4559623" cy="3173446"/>
          </a:xfrm>
          <a:prstGeom prst="wedgeRoundRectCallout">
            <a:avLst>
              <a:gd name="adj1" fmla="val 65179"/>
              <a:gd name="adj2" fmla="val 3221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panose="020B0604020202020204" pitchFamily="34" charset="0"/>
              <a:buChar char="•"/>
            </a:pPr>
            <a:r>
              <a:rPr lang="de-DE" dirty="0">
                <a:latin typeface="Grundschrift"/>
              </a:rPr>
              <a:t>In den Sommermonaten lauft ihr um das Schulhaus herum zum Pausenhof.</a:t>
            </a:r>
          </a:p>
          <a:p>
            <a:pPr marL="285750" indent="-285750">
              <a:buFont typeface="Arial" panose="020B0604020202020204" pitchFamily="34" charset="0"/>
              <a:buChar char="•"/>
            </a:pPr>
            <a:endParaRPr lang="de-DE" dirty="0">
              <a:latin typeface="Grundschrift"/>
            </a:endParaRPr>
          </a:p>
          <a:p>
            <a:pPr marL="285750" indent="-285750">
              <a:buFont typeface="Arial" panose="020B0604020202020204" pitchFamily="34" charset="0"/>
              <a:buChar char="•"/>
            </a:pPr>
            <a:r>
              <a:rPr lang="de-DE" dirty="0">
                <a:latin typeface="Grundschrift"/>
              </a:rPr>
              <a:t>Ab 7:30 h ist dort eine Aufsicht.</a:t>
            </a:r>
            <a:endParaRPr lang="de-DE" dirty="0">
              <a:latin typeface="Grundschrift" panose="00000500000000000000" pitchFamily="2" charset="0"/>
            </a:endParaRPr>
          </a:p>
          <a:p>
            <a:pPr marL="285750" indent="-285750">
              <a:buFont typeface="Arial" panose="020B0604020202020204" pitchFamily="34" charset="0"/>
              <a:buChar char="•"/>
            </a:pPr>
            <a:endParaRPr lang="de-DE" dirty="0">
              <a:latin typeface="Grundschrift"/>
            </a:endParaRPr>
          </a:p>
          <a:p>
            <a:pPr marL="285750" indent="-285750">
              <a:buFont typeface="Arial" panose="020B0604020202020204" pitchFamily="34" charset="0"/>
              <a:buChar char="•"/>
            </a:pPr>
            <a:r>
              <a:rPr lang="de-DE" dirty="0">
                <a:latin typeface="Grundschrift"/>
              </a:rPr>
              <a:t>Um 7:45 ist das Schulhaus dann geöffnet</a:t>
            </a:r>
          </a:p>
          <a:p>
            <a:pPr marL="285750" indent="-285750">
              <a:buFont typeface="Arial" panose="020B0604020202020204" pitchFamily="34" charset="0"/>
              <a:buChar char="•"/>
            </a:pPr>
            <a:endParaRPr lang="de-DE" dirty="0">
              <a:latin typeface="Grundschrift" panose="00000500000000000000" pitchFamily="2" charset="0"/>
            </a:endParaRPr>
          </a:p>
          <a:p>
            <a:pPr marL="285750" indent="-285750">
              <a:buFont typeface="Arial" panose="020B0604020202020204" pitchFamily="34" charset="0"/>
              <a:buChar char="•"/>
            </a:pPr>
            <a:r>
              <a:rPr lang="de-DE" dirty="0">
                <a:latin typeface="Grundschrift"/>
              </a:rPr>
              <a:t>In der "dunklen Jahreszeit" betretet ihr das Schulgebäude ab 7:30 h durch den großen Haupteingang und geht direkt zu eurem Klassenzimmer</a:t>
            </a:r>
          </a:p>
        </p:txBody>
      </p:sp>
      <p:sp>
        <p:nvSpPr>
          <p:cNvPr id="9" name="Sprechblase: rechteckig mit abgerundeten Ecken 8">
            <a:extLst>
              <a:ext uri="{FF2B5EF4-FFF2-40B4-BE49-F238E27FC236}">
                <a16:creationId xmlns:a16="http://schemas.microsoft.com/office/drawing/2014/main" id="{86851D4B-E397-43D6-A849-0A1C0B252701}"/>
              </a:ext>
            </a:extLst>
          </p:cNvPr>
          <p:cNvSpPr/>
          <p:nvPr/>
        </p:nvSpPr>
        <p:spPr>
          <a:xfrm>
            <a:off x="7413716" y="4143587"/>
            <a:ext cx="4373000" cy="2237376"/>
          </a:xfrm>
          <a:prstGeom prst="wedgeRoundRectCallout">
            <a:avLst>
              <a:gd name="adj1" fmla="val -62222"/>
              <a:gd name="adj2" fmla="val 3785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gn="ctr">
              <a:buFont typeface="Arial" panose="020B0604020202020204" pitchFamily="34" charset="0"/>
              <a:buChar char="•"/>
            </a:pPr>
            <a:r>
              <a:rPr lang="de-DE" dirty="0">
                <a:latin typeface="Grundschrift"/>
              </a:rPr>
              <a:t>Kommt direkt ins Klassenzimmer </a:t>
            </a:r>
            <a:br>
              <a:rPr lang="de-DE" dirty="0">
                <a:latin typeface="Grundschrift"/>
              </a:rPr>
            </a:br>
            <a:r>
              <a:rPr lang="de-DE" dirty="0">
                <a:latin typeface="Grundschrift"/>
              </a:rPr>
              <a:t> </a:t>
            </a:r>
            <a:endParaRPr lang="de-DE" dirty="0"/>
          </a:p>
          <a:p>
            <a:pPr algn="ctr"/>
            <a:r>
              <a:rPr lang="de-DE" dirty="0">
                <a:latin typeface="Grundschrift"/>
              </a:rPr>
              <a:t>Frühling/Sommer über den Pausenhof </a:t>
            </a:r>
            <a:br>
              <a:rPr lang="de-DE" dirty="0">
                <a:latin typeface="Grundschrift"/>
              </a:rPr>
            </a:br>
            <a:r>
              <a:rPr lang="de-DE" dirty="0">
                <a:latin typeface="Grundschrift"/>
              </a:rPr>
              <a:t>Herbst/Winter über den  Haupteingang</a:t>
            </a:r>
          </a:p>
          <a:p>
            <a:pPr marL="285750" indent="-285750" algn="ctr">
              <a:buFont typeface="Arial" panose="020B0604020202020204" pitchFamily="34" charset="0"/>
              <a:buChar char="•"/>
            </a:pPr>
            <a:endParaRPr lang="de-DE" dirty="0">
              <a:latin typeface="Grundschrift"/>
            </a:endParaRPr>
          </a:p>
          <a:p>
            <a:pPr marL="285750" indent="-285750" algn="ctr">
              <a:buFont typeface="Arial" panose="020B0604020202020204" pitchFamily="34" charset="0"/>
              <a:buChar char="•"/>
            </a:pPr>
            <a:endParaRPr lang="de-DE" dirty="0">
              <a:latin typeface="Grundschrift"/>
            </a:endParaRPr>
          </a:p>
        </p:txBody>
      </p:sp>
    </p:spTree>
    <p:extLst>
      <p:ext uri="{BB962C8B-B14F-4D97-AF65-F5344CB8AC3E}">
        <p14:creationId xmlns:p14="http://schemas.microsoft.com/office/powerpoint/2010/main" val="719337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A4A40368-24AA-497E-A228-1AA29DA4A1A5}"/>
              </a:ext>
            </a:extLst>
          </p:cNvPr>
          <p:cNvSpPr>
            <a:spLocks noGrp="1"/>
          </p:cNvSpPr>
          <p:nvPr>
            <p:ph type="title"/>
          </p:nvPr>
        </p:nvSpPr>
        <p:spPr/>
        <p:txBody>
          <a:bodyPr/>
          <a:lstStyle/>
          <a:p>
            <a:r>
              <a:rPr lang="de-DE" dirty="0"/>
              <a:t>An unserer Garderobe</a:t>
            </a:r>
          </a:p>
        </p:txBody>
      </p:sp>
      <p:sp>
        <p:nvSpPr>
          <p:cNvPr id="11" name="Inhaltsplatzhalter 10">
            <a:extLst>
              <a:ext uri="{FF2B5EF4-FFF2-40B4-BE49-F238E27FC236}">
                <a16:creationId xmlns:a16="http://schemas.microsoft.com/office/drawing/2014/main" id="{91EF8E6F-FDE7-4BE3-8C00-6C9E86B44907}"/>
              </a:ext>
            </a:extLst>
          </p:cNvPr>
          <p:cNvSpPr>
            <a:spLocks noGrp="1"/>
          </p:cNvSpPr>
          <p:nvPr>
            <p:ph idx="1"/>
          </p:nvPr>
        </p:nvSpPr>
        <p:spPr>
          <a:xfrm>
            <a:off x="274948" y="2014193"/>
            <a:ext cx="10058400" cy="4565715"/>
          </a:xfrm>
        </p:spPr>
        <p:txBody>
          <a:bodyPr vert="horz" lIns="91440" tIns="45720" rIns="91440" bIns="45720" rtlCol="0" anchor="t">
            <a:normAutofit/>
          </a:bodyPr>
          <a:lstStyle/>
          <a:p>
            <a:r>
              <a:rPr lang="de-DE" sz="2000" dirty="0">
                <a:latin typeface="Grundschrift" panose="00000500000000000000" pitchFamily="2" charset="0"/>
              </a:rPr>
              <a:t>Jeder hat seinen eigenen Garderobenplatz.</a:t>
            </a:r>
          </a:p>
          <a:p>
            <a:r>
              <a:rPr lang="de-DE" sz="2000" dirty="0">
                <a:latin typeface="Grundschrift" panose="00000500000000000000" pitchFamily="2" charset="0"/>
              </a:rPr>
              <a:t>Hängt dort eure Jacken auf.</a:t>
            </a:r>
          </a:p>
          <a:p>
            <a:r>
              <a:rPr lang="de-DE" sz="2000" dirty="0">
                <a:latin typeface="Grundschrift" panose="00000500000000000000" pitchFamily="2" charset="0"/>
              </a:rPr>
              <a:t>Zieht die Straßenschuhe aus und stellt sie auf die Schuhablage.</a:t>
            </a:r>
          </a:p>
          <a:p>
            <a:r>
              <a:rPr lang="de-DE" sz="2000" dirty="0">
                <a:latin typeface="Grundschrift" panose="00000500000000000000" pitchFamily="2" charset="0"/>
              </a:rPr>
              <a:t>Zieht die Hausschuhe an.</a:t>
            </a:r>
          </a:p>
          <a:p>
            <a:r>
              <a:rPr lang="de-DE" sz="2000" dirty="0">
                <a:latin typeface="Grundschrift"/>
              </a:rPr>
              <a:t>Nehmt eure Schultasche und geht gleich in euer Klassenzimmer.</a:t>
            </a:r>
          </a:p>
          <a:p>
            <a:r>
              <a:rPr lang="de-DE" sz="2000" dirty="0">
                <a:latin typeface="Grundschrift" panose="00000500000000000000" pitchFamily="2" charset="0"/>
              </a:rPr>
              <a:t>Achtet auf andere. </a:t>
            </a:r>
          </a:p>
          <a:p>
            <a:r>
              <a:rPr lang="de-DE" sz="2000" dirty="0">
                <a:latin typeface="Grundschrift" panose="00000500000000000000" pitchFamily="2" charset="0"/>
              </a:rPr>
              <a:t>- Lasst die Schultaschen nicht im Weg stehen.</a:t>
            </a:r>
          </a:p>
          <a:p>
            <a:r>
              <a:rPr lang="de-DE" sz="2000" dirty="0">
                <a:latin typeface="Grundschrift" panose="00000500000000000000" pitchFamily="2" charset="0"/>
              </a:rPr>
              <a:t>- Macht auch Platz für andere Kinder neben euch.</a:t>
            </a:r>
          </a:p>
          <a:p>
            <a:r>
              <a:rPr lang="de-DE" sz="2000" dirty="0">
                <a:latin typeface="Grundschrift"/>
              </a:rPr>
              <a:t>Habt ihr etwas verloren? Im Eingangsbereich befindet sich</a:t>
            </a:r>
            <a:br>
              <a:rPr lang="de-DE" sz="2000" dirty="0">
                <a:latin typeface="Grundschrift"/>
              </a:rPr>
            </a:br>
            <a:r>
              <a:rPr lang="de-DE" sz="2000" dirty="0">
                <a:latin typeface="Grundschrift"/>
              </a:rPr>
              <a:t>unser Fundregal.</a:t>
            </a:r>
          </a:p>
          <a:p>
            <a:pPr marL="0" indent="0">
              <a:buNone/>
            </a:pPr>
            <a:endParaRPr lang="de-DE" dirty="0"/>
          </a:p>
        </p:txBody>
      </p:sp>
      <p:pic>
        <p:nvPicPr>
          <p:cNvPr id="7" name="Grafik 6">
            <a:extLst>
              <a:ext uri="{FF2B5EF4-FFF2-40B4-BE49-F238E27FC236}">
                <a16:creationId xmlns:a16="http://schemas.microsoft.com/office/drawing/2014/main" id="{938484C3-798D-492B-9FA8-275CBEB056A8}"/>
              </a:ext>
            </a:extLst>
          </p:cNvPr>
          <p:cNvPicPr/>
          <p:nvPr/>
        </p:nvPicPr>
        <p:blipFill rotWithShape="1">
          <a:blip r:embed="rId2">
            <a:extLst>
              <a:ext uri="{28A0092B-C50C-407E-A947-70E740481C1C}">
                <a14:useLocalDpi xmlns:a14="http://schemas.microsoft.com/office/drawing/2010/main" val="0"/>
              </a:ext>
            </a:extLst>
          </a:blip>
          <a:srcRect l="12202" r="48280"/>
          <a:stretch/>
        </p:blipFill>
        <p:spPr bwMode="auto">
          <a:xfrm rot="10800000">
            <a:off x="8348870" y="526603"/>
            <a:ext cx="3122715" cy="4317203"/>
          </a:xfrm>
          <a:prstGeom prst="rect">
            <a:avLst/>
          </a:prstGeom>
          <a:noFill/>
          <a:ln>
            <a:noFill/>
          </a:ln>
          <a:extLst>
            <a:ext uri="{53640926-AAD7-44D8-BBD7-CCE9431645EC}">
              <a14:shadowObscured xmlns:a14="http://schemas.microsoft.com/office/drawing/2010/main"/>
            </a:ext>
          </a:extLst>
        </p:spPr>
      </p:pic>
      <p:sp>
        <p:nvSpPr>
          <p:cNvPr id="12" name="Sprechblase: rechteckig mit abgerundeten Ecken 11">
            <a:extLst>
              <a:ext uri="{FF2B5EF4-FFF2-40B4-BE49-F238E27FC236}">
                <a16:creationId xmlns:a16="http://schemas.microsoft.com/office/drawing/2014/main" id="{65D4E463-6160-42BD-A77A-1CBB77438FE2}"/>
              </a:ext>
            </a:extLst>
          </p:cNvPr>
          <p:cNvSpPr/>
          <p:nvPr/>
        </p:nvSpPr>
        <p:spPr>
          <a:xfrm>
            <a:off x="7640598" y="5002969"/>
            <a:ext cx="3830987" cy="1212437"/>
          </a:xfrm>
          <a:prstGeom prst="wedgeRoundRectCallout">
            <a:avLst>
              <a:gd name="adj1" fmla="val 9970"/>
              <a:gd name="adj2" fmla="val -113805"/>
              <a:gd name="adj3" fmla="val 166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latin typeface="Grundschrift" panose="00000500000000000000" pitchFamily="2" charset="0"/>
              </a:rPr>
              <a:t>Beschriftete Kleidungsstücke finden leichter ihren Besitzer.</a:t>
            </a:r>
          </a:p>
        </p:txBody>
      </p:sp>
    </p:spTree>
    <p:extLst>
      <p:ext uri="{BB962C8B-B14F-4D97-AF65-F5344CB8AC3E}">
        <p14:creationId xmlns:p14="http://schemas.microsoft.com/office/powerpoint/2010/main" val="508410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13D1FF-67C7-47D5-8E32-83889509E310}"/>
              </a:ext>
            </a:extLst>
          </p:cNvPr>
          <p:cNvSpPr>
            <a:spLocks noGrp="1"/>
          </p:cNvSpPr>
          <p:nvPr>
            <p:ph type="title"/>
          </p:nvPr>
        </p:nvSpPr>
        <p:spPr/>
        <p:txBody>
          <a:bodyPr/>
          <a:lstStyle/>
          <a:p>
            <a:r>
              <a:rPr lang="de-DE" dirty="0"/>
              <a:t>In deinem Klassenzimmer</a:t>
            </a:r>
          </a:p>
        </p:txBody>
      </p:sp>
      <p:sp>
        <p:nvSpPr>
          <p:cNvPr id="3" name="Inhaltsplatzhalter 2">
            <a:extLst>
              <a:ext uri="{FF2B5EF4-FFF2-40B4-BE49-F238E27FC236}">
                <a16:creationId xmlns:a16="http://schemas.microsoft.com/office/drawing/2014/main" id="{7D0601B9-2426-4255-AF1C-B84A8FE6F4B9}"/>
              </a:ext>
            </a:extLst>
          </p:cNvPr>
          <p:cNvSpPr>
            <a:spLocks noGrp="1"/>
          </p:cNvSpPr>
          <p:nvPr>
            <p:ph idx="1"/>
          </p:nvPr>
        </p:nvSpPr>
        <p:spPr>
          <a:xfrm>
            <a:off x="227814" y="1914583"/>
            <a:ext cx="10058400" cy="4712459"/>
          </a:xfrm>
        </p:spPr>
        <p:txBody>
          <a:bodyPr vert="horz" lIns="91440" tIns="45720" rIns="91440" bIns="45720" rtlCol="0" anchor="t">
            <a:normAutofit/>
          </a:bodyPr>
          <a:lstStyle/>
          <a:p>
            <a:r>
              <a:rPr lang="de-DE" sz="2000" dirty="0">
                <a:latin typeface="Grundschrift" panose="00000500000000000000" pitchFamily="2" charset="0"/>
              </a:rPr>
              <a:t>Gehe an deinen Platz und bereite ihn vor.</a:t>
            </a:r>
          </a:p>
          <a:p>
            <a:r>
              <a:rPr lang="de-DE" sz="2000" dirty="0">
                <a:latin typeface="Grundschrift" panose="00000500000000000000" pitchFamily="2" charset="0"/>
              </a:rPr>
              <a:t>Gib deine Hausaufgaben ab.</a:t>
            </a:r>
          </a:p>
          <a:p>
            <a:r>
              <a:rPr lang="de-DE" sz="2000" dirty="0">
                <a:latin typeface="Grundschrift" panose="00000500000000000000" pitchFamily="2" charset="0"/>
              </a:rPr>
              <a:t>Sind deine Stifte spitz und bereit für das Schreiben und Malen?</a:t>
            </a:r>
          </a:p>
          <a:p>
            <a:r>
              <a:rPr lang="de-DE" sz="2000" dirty="0">
                <a:latin typeface="Grundschrift" panose="00000500000000000000" pitchFamily="2" charset="0"/>
              </a:rPr>
              <a:t>Musst du vor Unterrichtsbeginn nochmal auf die Toilette? Dann jetzt!</a:t>
            </a:r>
          </a:p>
          <a:p>
            <a:endParaRPr lang="de-DE" sz="2000" dirty="0">
              <a:latin typeface="Grundschrift" panose="00000500000000000000" pitchFamily="2" charset="0"/>
            </a:endParaRPr>
          </a:p>
          <a:p>
            <a:r>
              <a:rPr lang="de-DE" sz="2000" dirty="0">
                <a:latin typeface="Grundschrift"/>
              </a:rPr>
              <a:t>Wir akzeptieren andere. In der Klasse gibt es viele Kinder. Ein jeder ist anders. </a:t>
            </a:r>
            <a:endParaRPr lang="de-DE" sz="2000" dirty="0">
              <a:latin typeface="Grundschrift" panose="00000500000000000000" pitchFamily="2" charset="0"/>
            </a:endParaRPr>
          </a:p>
          <a:p>
            <a:r>
              <a:rPr lang="de-DE" sz="2000" dirty="0">
                <a:latin typeface="Grundschrift" panose="00000500000000000000" pitchFamily="2" charset="0"/>
              </a:rPr>
              <a:t>Manchmal muss man Konflikte aushalten. Man ist nicht immer einer Meinung.</a:t>
            </a:r>
          </a:p>
          <a:p>
            <a:r>
              <a:rPr lang="de-DE" sz="2000" dirty="0">
                <a:latin typeface="Grundschrift" panose="00000500000000000000" pitchFamily="2" charset="0"/>
              </a:rPr>
              <a:t>Nimm Rücksicht auf andere, dann nehmen sie auch Rücksicht auf dich.</a:t>
            </a:r>
          </a:p>
          <a:p>
            <a:r>
              <a:rPr lang="de-DE" sz="2000" dirty="0">
                <a:latin typeface="Grundschrift"/>
              </a:rPr>
              <a:t>Sei mutig. Trau dich deine Meinung zu sagen, ohne jemanden damit zu verletzen.</a:t>
            </a:r>
          </a:p>
        </p:txBody>
      </p:sp>
      <p:pic>
        <p:nvPicPr>
          <p:cNvPr id="6" name="Grafik 5">
            <a:extLst>
              <a:ext uri="{FF2B5EF4-FFF2-40B4-BE49-F238E27FC236}">
                <a16:creationId xmlns:a16="http://schemas.microsoft.com/office/drawing/2014/main" id="{60019E7F-A0F3-4B9C-84B5-7D1E48AC600A}"/>
              </a:ext>
            </a:extLst>
          </p:cNvPr>
          <p:cNvPicPr>
            <a:picLocks noChangeAspect="1"/>
          </p:cNvPicPr>
          <p:nvPr/>
        </p:nvPicPr>
        <p:blipFill>
          <a:blip r:embed="rId2"/>
          <a:stretch>
            <a:fillRect/>
          </a:stretch>
        </p:blipFill>
        <p:spPr>
          <a:xfrm>
            <a:off x="9253751" y="2014194"/>
            <a:ext cx="2515841" cy="4472608"/>
          </a:xfrm>
          <a:prstGeom prst="rect">
            <a:avLst/>
          </a:prstGeom>
        </p:spPr>
      </p:pic>
      <p:sp>
        <p:nvSpPr>
          <p:cNvPr id="5" name="Sprechblase: rechteckig mit abgerundeten Ecken 4">
            <a:extLst>
              <a:ext uri="{FF2B5EF4-FFF2-40B4-BE49-F238E27FC236}">
                <a16:creationId xmlns:a16="http://schemas.microsoft.com/office/drawing/2014/main" id="{46C56670-4F96-495A-B689-25C774B76D5B}"/>
              </a:ext>
            </a:extLst>
          </p:cNvPr>
          <p:cNvSpPr/>
          <p:nvPr/>
        </p:nvSpPr>
        <p:spPr>
          <a:xfrm>
            <a:off x="8864565" y="371198"/>
            <a:ext cx="2905027" cy="2352261"/>
          </a:xfrm>
          <a:prstGeom prst="wedgeRoundRectCallout">
            <a:avLst>
              <a:gd name="adj1" fmla="val 29803"/>
              <a:gd name="adj2" fmla="val 7463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Grundschrift" panose="00000500000000000000" pitchFamily="2" charset="0"/>
              </a:rPr>
              <a:t>Kinder brauchen noch Unterstützung, um Organisation zu lernen. Nehmen sie Ihrem Kind aber nicht alle Verantwortung ab. So kann es sich gut weiterentwickeln.</a:t>
            </a:r>
          </a:p>
        </p:txBody>
      </p:sp>
    </p:spTree>
    <p:extLst>
      <p:ext uri="{BB962C8B-B14F-4D97-AF65-F5344CB8AC3E}">
        <p14:creationId xmlns:p14="http://schemas.microsoft.com/office/powerpoint/2010/main" val="472514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597829-BCB0-4B37-9A3B-05406BC66025}"/>
              </a:ext>
            </a:extLst>
          </p:cNvPr>
          <p:cNvSpPr>
            <a:spLocks noGrp="1"/>
          </p:cNvSpPr>
          <p:nvPr>
            <p:ph type="title"/>
          </p:nvPr>
        </p:nvSpPr>
        <p:spPr>
          <a:xfrm>
            <a:off x="1066800" y="40064"/>
            <a:ext cx="10058400" cy="1371600"/>
          </a:xfrm>
        </p:spPr>
        <p:txBody>
          <a:bodyPr>
            <a:normAutofit/>
          </a:bodyPr>
          <a:lstStyle/>
          <a:p>
            <a:r>
              <a:rPr lang="de-DE" sz="4400" dirty="0">
                <a:latin typeface="Grundschrift" panose="00000500000000000000" pitchFamily="2" charset="0"/>
              </a:rPr>
              <a:t>Was brauchst du für den Unterricht?</a:t>
            </a:r>
          </a:p>
        </p:txBody>
      </p:sp>
      <p:sp>
        <p:nvSpPr>
          <p:cNvPr id="7" name="Welle 6">
            <a:extLst>
              <a:ext uri="{FF2B5EF4-FFF2-40B4-BE49-F238E27FC236}">
                <a16:creationId xmlns:a16="http://schemas.microsoft.com/office/drawing/2014/main" id="{98D88F5A-4CFD-4BA7-8E67-A1557C8C46CE}"/>
              </a:ext>
            </a:extLst>
          </p:cNvPr>
          <p:cNvSpPr/>
          <p:nvPr/>
        </p:nvSpPr>
        <p:spPr>
          <a:xfrm>
            <a:off x="8041064" y="1819373"/>
            <a:ext cx="3299381" cy="1371600"/>
          </a:xfrm>
          <a:prstGeom prst="wav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tx1"/>
                </a:solidFill>
                <a:latin typeface="Grundschrift" panose="00000500000000000000" pitchFamily="2" charset="0"/>
              </a:rPr>
              <a:t>Selbst denken!</a:t>
            </a:r>
          </a:p>
        </p:txBody>
      </p:sp>
      <p:pic>
        <p:nvPicPr>
          <p:cNvPr id="3" name="Grafik 2">
            <a:extLst>
              <a:ext uri="{FF2B5EF4-FFF2-40B4-BE49-F238E27FC236}">
                <a16:creationId xmlns:a16="http://schemas.microsoft.com/office/drawing/2014/main" id="{DE85DD95-900E-4035-9A8D-0814B8C74C4D}"/>
              </a:ext>
            </a:extLst>
          </p:cNvPr>
          <p:cNvPicPr>
            <a:picLocks noChangeAspect="1"/>
          </p:cNvPicPr>
          <p:nvPr/>
        </p:nvPicPr>
        <p:blipFill>
          <a:blip r:embed="rId2"/>
          <a:stretch>
            <a:fillRect/>
          </a:stretch>
        </p:blipFill>
        <p:spPr>
          <a:xfrm>
            <a:off x="456579" y="1921564"/>
            <a:ext cx="2542740" cy="4520426"/>
          </a:xfrm>
          <a:prstGeom prst="rect">
            <a:avLst/>
          </a:prstGeom>
        </p:spPr>
      </p:pic>
      <p:sp>
        <p:nvSpPr>
          <p:cNvPr id="5" name="Sprechblase: rechteckig mit abgerundeten Ecken 4">
            <a:extLst>
              <a:ext uri="{FF2B5EF4-FFF2-40B4-BE49-F238E27FC236}">
                <a16:creationId xmlns:a16="http://schemas.microsoft.com/office/drawing/2014/main" id="{AA008E4F-EBB8-4C53-8D0F-51C8B7FE8CD8}"/>
              </a:ext>
            </a:extLst>
          </p:cNvPr>
          <p:cNvSpPr/>
          <p:nvPr/>
        </p:nvSpPr>
        <p:spPr>
          <a:xfrm>
            <a:off x="1727949" y="1196778"/>
            <a:ext cx="5995447" cy="2554664"/>
          </a:xfrm>
          <a:prstGeom prst="wedgeRoundRectCallout">
            <a:avLst>
              <a:gd name="adj1" fmla="val -29109"/>
              <a:gd name="adj2" fmla="val 8304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de-DE" sz="2000" dirty="0">
                <a:latin typeface="Grundschrift" panose="00000500000000000000" pitchFamily="2" charset="0"/>
              </a:rPr>
              <a:t>Erfolge wahrnehmen (auch die kleinen)</a:t>
            </a:r>
          </a:p>
          <a:p>
            <a:pPr marL="342900" indent="-342900">
              <a:buFont typeface="Arial" panose="020B0604020202020204" pitchFamily="34" charset="0"/>
              <a:buChar char="•"/>
            </a:pPr>
            <a:r>
              <a:rPr lang="de-DE" sz="2000" dirty="0">
                <a:latin typeface="Grundschrift" panose="00000500000000000000" pitchFamily="2" charset="0"/>
              </a:rPr>
              <a:t>Bei einer Sache bleiben</a:t>
            </a:r>
          </a:p>
          <a:p>
            <a:pPr marL="342900" indent="-342900">
              <a:buFont typeface="Arial" panose="020B0604020202020204" pitchFamily="34" charset="0"/>
              <a:buChar char="•"/>
            </a:pPr>
            <a:r>
              <a:rPr lang="de-DE" sz="2000" dirty="0">
                <a:latin typeface="Grundschrift" panose="00000500000000000000" pitchFamily="2" charset="0"/>
              </a:rPr>
              <a:t>Aufträge verstehen (genau zuhören und mitdenken)</a:t>
            </a:r>
          </a:p>
          <a:p>
            <a:pPr marL="342900" indent="-342900">
              <a:buFont typeface="Arial" panose="020B0604020202020204" pitchFamily="34" charset="0"/>
              <a:buChar char="•"/>
            </a:pPr>
            <a:r>
              <a:rPr lang="de-DE" sz="2000" dirty="0">
                <a:latin typeface="Grundschrift" panose="00000500000000000000" pitchFamily="2" charset="0"/>
              </a:rPr>
              <a:t>Aufträge ausführen </a:t>
            </a:r>
          </a:p>
          <a:p>
            <a:pPr marL="342900" indent="-342900">
              <a:buFont typeface="Arial" panose="020B0604020202020204" pitchFamily="34" charset="0"/>
              <a:buChar char="•"/>
            </a:pPr>
            <a:r>
              <a:rPr lang="de-DE" sz="2000" dirty="0">
                <a:latin typeface="Grundschrift" panose="00000500000000000000" pitchFamily="2" charset="0"/>
              </a:rPr>
              <a:t>Sich selbst einschätzen (ist am Anfang noch schwierig)</a:t>
            </a:r>
          </a:p>
        </p:txBody>
      </p:sp>
      <p:sp>
        <p:nvSpPr>
          <p:cNvPr id="6" name="Sprechblase: rechteckig mit abgerundeten Ecken 5">
            <a:extLst>
              <a:ext uri="{FF2B5EF4-FFF2-40B4-BE49-F238E27FC236}">
                <a16:creationId xmlns:a16="http://schemas.microsoft.com/office/drawing/2014/main" id="{9F40983F-20E6-4C68-A399-BBDD58F0692B}"/>
              </a:ext>
            </a:extLst>
          </p:cNvPr>
          <p:cNvSpPr/>
          <p:nvPr/>
        </p:nvSpPr>
        <p:spPr>
          <a:xfrm>
            <a:off x="4100660" y="4006392"/>
            <a:ext cx="7729979" cy="2554663"/>
          </a:xfrm>
          <a:prstGeom prst="wedgeRoundRectCallout">
            <a:avLst>
              <a:gd name="adj1" fmla="val -62921"/>
              <a:gd name="adj2" fmla="val -3044"/>
              <a:gd name="adj3" fmla="val 16667"/>
            </a:avLst>
          </a:prstGeom>
          <a:solidFill>
            <a:srgbClr val="49BB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de-DE" sz="2000" dirty="0">
                <a:latin typeface="Grundschrift" panose="00000500000000000000" pitchFamily="2" charset="0"/>
              </a:rPr>
              <a:t>Melden und warten bis man dran ist</a:t>
            </a:r>
          </a:p>
          <a:p>
            <a:pPr marL="342900" indent="-342900">
              <a:buFont typeface="Arial" panose="020B0604020202020204" pitchFamily="34" charset="0"/>
              <a:buChar char="•"/>
            </a:pPr>
            <a:r>
              <a:rPr lang="de-DE" sz="2000" dirty="0">
                <a:latin typeface="Grundschrift" panose="00000500000000000000" pitchFamily="2" charset="0"/>
              </a:rPr>
              <a:t>Erzählen, aber auch zuhören</a:t>
            </a:r>
          </a:p>
          <a:p>
            <a:pPr marL="342900" indent="-342900">
              <a:buFont typeface="Arial" panose="020B0604020202020204" pitchFamily="34" charset="0"/>
              <a:buChar char="•"/>
            </a:pPr>
            <a:r>
              <a:rPr lang="de-DE" sz="2000" dirty="0">
                <a:latin typeface="Grundschrift" panose="00000500000000000000" pitchFamily="2" charset="0"/>
              </a:rPr>
              <a:t>Schneiden und kleben</a:t>
            </a:r>
          </a:p>
          <a:p>
            <a:pPr marL="342900" indent="-342900">
              <a:buFont typeface="Arial" panose="020B0604020202020204" pitchFamily="34" charset="0"/>
              <a:buChar char="•"/>
            </a:pPr>
            <a:r>
              <a:rPr lang="de-DE" sz="2000" dirty="0">
                <a:latin typeface="Grundschrift" panose="00000500000000000000" pitchFamily="2" charset="0"/>
              </a:rPr>
              <a:t>Stift richtig halten</a:t>
            </a:r>
          </a:p>
          <a:p>
            <a:pPr marL="342900" indent="-342900">
              <a:buFont typeface="Arial" panose="020B0604020202020204" pitchFamily="34" charset="0"/>
              <a:buChar char="•"/>
            </a:pPr>
            <a:r>
              <a:rPr lang="de-DE" sz="2000" dirty="0">
                <a:latin typeface="Grundschrift" panose="00000500000000000000" pitchFamily="2" charset="0"/>
              </a:rPr>
              <a:t>Etwas fertig machen, bevor man etwas Neues beginnt</a:t>
            </a:r>
          </a:p>
          <a:p>
            <a:pPr marL="342900" indent="-342900">
              <a:buFont typeface="Arial" panose="020B0604020202020204" pitchFamily="34" charset="0"/>
              <a:buChar char="•"/>
            </a:pPr>
            <a:r>
              <a:rPr lang="de-DE" sz="2000" dirty="0">
                <a:latin typeface="Grundschrift" panose="00000500000000000000" pitchFamily="2" charset="0"/>
              </a:rPr>
              <a:t>Durchhalten: Manchmal muss man auch unliebsame Dinge fertigstellen.</a:t>
            </a:r>
          </a:p>
        </p:txBody>
      </p:sp>
    </p:spTree>
    <p:extLst>
      <p:ext uri="{BB962C8B-B14F-4D97-AF65-F5344CB8AC3E}">
        <p14:creationId xmlns:p14="http://schemas.microsoft.com/office/powerpoint/2010/main" val="464822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20002C-7BBB-49DB-B840-AA5E3A5B1477}"/>
              </a:ext>
            </a:extLst>
          </p:cNvPr>
          <p:cNvSpPr>
            <a:spLocks noGrp="1"/>
          </p:cNvSpPr>
          <p:nvPr>
            <p:ph type="title"/>
          </p:nvPr>
        </p:nvSpPr>
        <p:spPr/>
        <p:txBody>
          <a:bodyPr/>
          <a:lstStyle/>
          <a:p>
            <a:r>
              <a:rPr lang="de-DE" dirty="0"/>
              <a:t>In der Pause</a:t>
            </a:r>
          </a:p>
        </p:txBody>
      </p:sp>
      <p:sp>
        <p:nvSpPr>
          <p:cNvPr id="3" name="Inhaltsplatzhalter 2">
            <a:extLst>
              <a:ext uri="{FF2B5EF4-FFF2-40B4-BE49-F238E27FC236}">
                <a16:creationId xmlns:a16="http://schemas.microsoft.com/office/drawing/2014/main" id="{9358635F-4FB6-4B6F-9E48-C9A42CC8C555}"/>
              </a:ext>
            </a:extLst>
          </p:cNvPr>
          <p:cNvSpPr>
            <a:spLocks noGrp="1"/>
          </p:cNvSpPr>
          <p:nvPr>
            <p:ph idx="1"/>
          </p:nvPr>
        </p:nvSpPr>
        <p:spPr>
          <a:xfrm>
            <a:off x="5571241" y="377114"/>
            <a:ext cx="6078367" cy="1046333"/>
          </a:xfrm>
          <a:solidFill>
            <a:schemeClr val="accent4"/>
          </a:solidFill>
          <a:ln>
            <a:solidFill>
              <a:schemeClr val="tx2"/>
            </a:solidFill>
          </a:ln>
        </p:spPr>
        <p:txBody>
          <a:bodyPr>
            <a:normAutofit/>
          </a:bodyPr>
          <a:lstStyle/>
          <a:p>
            <a:r>
              <a:rPr lang="de-DE" sz="2000" dirty="0">
                <a:latin typeface="Grundschrift" panose="00000500000000000000" pitchFamily="2" charset="0"/>
              </a:rPr>
              <a:t>Auf dem Pausenhof treffen jüngere und ältere Kinder zusammen. Das ist eine große Chance, aber auch eine Herausforderung für euch Schulanfänger.</a:t>
            </a:r>
          </a:p>
          <a:p>
            <a:endParaRPr lang="de-DE" dirty="0"/>
          </a:p>
          <a:p>
            <a:endParaRPr lang="de-DE" dirty="0"/>
          </a:p>
        </p:txBody>
      </p:sp>
      <p:sp>
        <p:nvSpPr>
          <p:cNvPr id="6" name="Textfeld 5">
            <a:extLst>
              <a:ext uri="{FF2B5EF4-FFF2-40B4-BE49-F238E27FC236}">
                <a16:creationId xmlns:a16="http://schemas.microsoft.com/office/drawing/2014/main" id="{105CD482-9ECD-41E6-8F1C-C61131BA3833}"/>
              </a:ext>
            </a:extLst>
          </p:cNvPr>
          <p:cNvSpPr txBox="1"/>
          <p:nvPr/>
        </p:nvSpPr>
        <p:spPr>
          <a:xfrm>
            <a:off x="5344998" y="1630837"/>
            <a:ext cx="6579909" cy="467050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de-DE" sz="2000" dirty="0">
                <a:latin typeface="Grundschrift" panose="00000500000000000000" pitchFamily="2" charset="0"/>
              </a:rPr>
              <a:t>Auch auf dem Pausenhof gibt es Regeln, an die man sich halten soll.</a:t>
            </a:r>
          </a:p>
          <a:p>
            <a:pPr marL="342900" indent="-342900">
              <a:lnSpc>
                <a:spcPct val="150000"/>
              </a:lnSpc>
              <a:buFont typeface="Arial" panose="020B0604020202020204" pitchFamily="34" charset="0"/>
              <a:buChar char="•"/>
            </a:pPr>
            <a:r>
              <a:rPr lang="de-DE" sz="2000" dirty="0">
                <a:latin typeface="Grundschrift" panose="00000500000000000000" pitchFamily="2" charset="0"/>
              </a:rPr>
              <a:t>Es kommt auch zu Konflikten. Löse sie ohne Gewalt.</a:t>
            </a:r>
          </a:p>
          <a:p>
            <a:pPr marL="342900" indent="-342900">
              <a:lnSpc>
                <a:spcPct val="150000"/>
              </a:lnSpc>
              <a:buFont typeface="Arial" panose="020B0604020202020204" pitchFamily="34" charset="0"/>
              <a:buChar char="•"/>
            </a:pPr>
            <a:r>
              <a:rPr lang="de-DE" sz="2000" dirty="0">
                <a:latin typeface="Grundschrift" panose="00000500000000000000" pitchFamily="2" charset="0"/>
              </a:rPr>
              <a:t>Manchmal muss man Gefühle aushalten („Warum spielt heute Max nicht mit mir, sondern mit Paul?“)</a:t>
            </a:r>
          </a:p>
          <a:p>
            <a:pPr marL="342900" indent="-342900">
              <a:lnSpc>
                <a:spcPct val="150000"/>
              </a:lnSpc>
              <a:buFont typeface="Arial" panose="020B0604020202020204" pitchFamily="34" charset="0"/>
              <a:buChar char="•"/>
            </a:pPr>
            <a:r>
              <a:rPr lang="de-DE" sz="2000" dirty="0">
                <a:latin typeface="Grundschrift" panose="00000500000000000000" pitchFamily="2" charset="0"/>
              </a:rPr>
              <a:t>Sich behaupten: Jüngere Kinder haben die gleiche Rechte und Pflichten wie die Großen. Bsp.: Hattest du gerade den Ball und jemand nimmt ihn dir weg? Sag dem Kind, dass du gerade damit spielst. Es kann den Ball danach haben.</a:t>
            </a:r>
          </a:p>
        </p:txBody>
      </p:sp>
      <p:pic>
        <p:nvPicPr>
          <p:cNvPr id="7" name="Grafik 6">
            <a:extLst>
              <a:ext uri="{FF2B5EF4-FFF2-40B4-BE49-F238E27FC236}">
                <a16:creationId xmlns:a16="http://schemas.microsoft.com/office/drawing/2014/main" id="{FB6ABB13-3AD8-406E-ABCE-AE56360DAFF6}"/>
              </a:ext>
            </a:extLst>
          </p:cNvPr>
          <p:cNvPicPr>
            <a:picLocks noChangeAspect="1"/>
          </p:cNvPicPr>
          <p:nvPr/>
        </p:nvPicPr>
        <p:blipFill>
          <a:blip r:embed="rId2"/>
          <a:stretch>
            <a:fillRect/>
          </a:stretch>
        </p:blipFill>
        <p:spPr>
          <a:xfrm>
            <a:off x="197963" y="3771817"/>
            <a:ext cx="5147035" cy="2895207"/>
          </a:xfrm>
          <a:prstGeom prst="rect">
            <a:avLst/>
          </a:prstGeom>
        </p:spPr>
      </p:pic>
      <p:sp>
        <p:nvSpPr>
          <p:cNvPr id="5" name="Sprechblase: rechteckig mit abgerundeten Ecken 4">
            <a:extLst>
              <a:ext uri="{FF2B5EF4-FFF2-40B4-BE49-F238E27FC236}">
                <a16:creationId xmlns:a16="http://schemas.microsoft.com/office/drawing/2014/main" id="{648B80D1-0AB3-4182-9846-0CA192E9BAD5}"/>
              </a:ext>
            </a:extLst>
          </p:cNvPr>
          <p:cNvSpPr/>
          <p:nvPr/>
        </p:nvSpPr>
        <p:spPr>
          <a:xfrm>
            <a:off x="1098223" y="1771101"/>
            <a:ext cx="3346515" cy="1790421"/>
          </a:xfrm>
          <a:prstGeom prst="wedgeRoundRectCallout">
            <a:avLst>
              <a:gd name="adj1" fmla="val 28368"/>
              <a:gd name="adj2" fmla="val 10260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Was kann man alles machen?</a:t>
            </a:r>
          </a:p>
          <a:p>
            <a:pPr algn="ctr"/>
            <a:r>
              <a:rPr lang="de-DE" dirty="0"/>
              <a:t>Spielen, rutschen, klettern, balancieren, Seil hüpfen, rennen …….</a:t>
            </a:r>
          </a:p>
        </p:txBody>
      </p:sp>
    </p:spTree>
    <p:extLst>
      <p:ext uri="{BB962C8B-B14F-4D97-AF65-F5344CB8AC3E}">
        <p14:creationId xmlns:p14="http://schemas.microsoft.com/office/powerpoint/2010/main" val="38040511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TM03457510[[fn=Savon]]</Template>
  <TotalTime>0</TotalTime>
  <Words>1175</Words>
  <Application>Microsoft Office PowerPoint</Application>
  <PresentationFormat>Breitbild</PresentationFormat>
  <Paragraphs>136</Paragraphs>
  <Slides>15</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15</vt:i4>
      </vt:variant>
    </vt:vector>
  </HeadingPairs>
  <TitlesOfParts>
    <vt:vector size="22" baseType="lpstr">
      <vt:lpstr>Arial</vt:lpstr>
      <vt:lpstr>Century Gothic</vt:lpstr>
      <vt:lpstr>Garamond</vt:lpstr>
      <vt:lpstr>Grundschrift</vt:lpstr>
      <vt:lpstr>GrundschriftBildungshaus</vt:lpstr>
      <vt:lpstr>Helvetica</vt:lpstr>
      <vt:lpstr>Savon</vt:lpstr>
      <vt:lpstr>Einschulung 2025/2026</vt:lpstr>
      <vt:lpstr>„Hurra, wir kommen in die Schule!“</vt:lpstr>
      <vt:lpstr>Der Schultag beginnt</vt:lpstr>
      <vt:lpstr>Euer Schulweg</vt:lpstr>
      <vt:lpstr>Wenn ihr in der Schule ankommt</vt:lpstr>
      <vt:lpstr>An unserer Garderobe</vt:lpstr>
      <vt:lpstr>In deinem Klassenzimmer</vt:lpstr>
      <vt:lpstr>Was brauchst du für den Unterricht?</vt:lpstr>
      <vt:lpstr>In der Pause</vt:lpstr>
      <vt:lpstr>Auf der Toilette </vt:lpstr>
      <vt:lpstr>Jetzt ist die Schule aus</vt:lpstr>
      <vt:lpstr>Nach der Schule ...</vt:lpstr>
      <vt:lpstr>Informationen zum Schulbeginn</vt:lpstr>
      <vt:lpstr>Hier finden Sie wichtige Informationen: </vt:lpstr>
      <vt:lpstr>Wir freuen uns sehr auf euch!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Einschulung 2021/2022</dc:title>
  <dc:creator>Maria</dc:creator>
  <cp:lastModifiedBy>Monika Fichtelmann</cp:lastModifiedBy>
  <cp:revision>136</cp:revision>
  <dcterms:created xsi:type="dcterms:W3CDTF">2021-04-28T12:55:39Z</dcterms:created>
  <dcterms:modified xsi:type="dcterms:W3CDTF">2024-12-03T11:46:56Z</dcterms:modified>
</cp:coreProperties>
</file>